
<file path=[Content_Types].xml><?xml version="1.0" encoding="utf-8"?>
<Types xmlns="http://schemas.openxmlformats.org/package/2006/content-types">
  <Default Extension="fntdata" ContentType="application/x-fontdata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howSpecialPlsOnTitleSld="0" strictFirstAndLastChars="0" embedTrueTypeFonts="1" saveSubsetFonts="1" autoCompressPictures="0">
  <p:sldMasterIdLst>
    <p:sldMasterId id="2147483689" r:id="rId1"/>
  </p:sldMasterIdLst>
  <p:notesMasterIdLst>
    <p:notesMasterId r:id="rId16"/>
  </p:notesMasterIdLst>
  <p:sldIdLst>
    <p:sldId id="256" r:id="rId2"/>
    <p:sldId id="258" r:id="rId3"/>
    <p:sldId id="263" r:id="rId4"/>
    <p:sldId id="264" r:id="rId5"/>
    <p:sldId id="265" r:id="rId6"/>
    <p:sldId id="270" r:id="rId7"/>
    <p:sldId id="274" r:id="rId8"/>
    <p:sldId id="273" r:id="rId9"/>
    <p:sldId id="267" r:id="rId10"/>
    <p:sldId id="269" r:id="rId11"/>
    <p:sldId id="262" r:id="rId12"/>
    <p:sldId id="271" r:id="rId13"/>
    <p:sldId id="259" r:id="rId14"/>
    <p:sldId id="272" r:id="rId15"/>
  </p:sldIdLst>
  <p:sldSz cx="9144000" cy="5143500" type="screen16x9"/>
  <p:notesSz cx="6858000" cy="9144000"/>
  <p:embeddedFontLs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Palanquin SemiBold" panose="020B0604020202020204" pitchFamily="34" charset="0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4EA"/>
    <a:srgbClr val="FEF4EB"/>
    <a:srgbClr val="BC9E80"/>
    <a:srgbClr val="2746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0FB19A8-FE65-4B9B-ACCD-549ACD706999}">
  <a:tblStyle styleId="{B0FB19A8-FE65-4B9B-ACCD-549ACD70699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Stile con tema 1 - Colore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8603FDC-E32A-4AB5-989C-0864C3EAD2B8}" styleName="Stile con tema 2 - Colore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Stile con tema 2 - Colore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D083AE6-46FA-4A59-8FB0-9F97EB10719F}" styleName="Stile chiaro 3 - Colore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C89EF96-8CEA-46FF-86C4-4CE0E7609802}" styleName="Stile chiaro 3 - Color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2C8C85-51F0-491E-9774-3900AFEF0FD7}" styleName="Stile chiaro 2 - Colore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38B1855-1B75-4FBE-930C-398BA8C253C6}" styleName="Stile con tema 2 - Colore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7292A2E-F333-43FB-9621-5CBBE7FDCDCB}" styleName="Stile chiaro 2 - Colore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Stile chiaro 2 - Colore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Stile chiaro 3 - Colore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84E427A-3D55-4303-BF80-6455036E1DE7}" styleName="Stile con tema 1 - Color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Stile con tema 1 - Colore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113A9D2-9D6B-4929-AA2D-F23B5EE8CBE7}" styleName="Stile con tema 2 - Colore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8FB837D-C827-4EFA-A057-4D05807E0F7C}" styleName="Stile con tema 1 - Colore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996"/>
    <p:restoredTop sz="70653"/>
  </p:normalViewPr>
  <p:slideViewPr>
    <p:cSldViewPr snapToGrid="0" snapToObjects="1">
      <p:cViewPr>
        <p:scale>
          <a:sx n="111" d="100"/>
          <a:sy n="111" d="100"/>
        </p:scale>
        <p:origin x="688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9a36df63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9a36df630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9a36df63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9a36df630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871950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9a36df63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9a36df630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653052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9a36df63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9a36df630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392725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9a36df63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9a36df630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040700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9a36df63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9a36df630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56753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9a36df63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9a36df630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576604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9a36df63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9a36df630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40738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9a36df63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9a36df630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394019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9a36df63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9a36df630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31050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9a36df63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9a36df630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46530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9a36df63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9a36df630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805449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9a36df63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9a36df630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418599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9a36df63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9a36df630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6362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1098950" y="1393575"/>
            <a:ext cx="3258600" cy="19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3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98950" y="3273479"/>
            <a:ext cx="2274900" cy="7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33687" y="0"/>
            <a:ext cx="1499875" cy="1607950"/>
            <a:chOff x="-33687" y="113450"/>
            <a:chExt cx="1499875" cy="1607950"/>
          </a:xfrm>
        </p:grpSpPr>
        <p:sp>
          <p:nvSpPr>
            <p:cNvPr id="12" name="Google Shape;12;p2"/>
            <p:cNvSpPr/>
            <p:nvPr/>
          </p:nvSpPr>
          <p:spPr>
            <a:xfrm flipH="1">
              <a:off x="-33687" y="113450"/>
              <a:ext cx="1002000" cy="1607950"/>
            </a:xfrm>
            <a:custGeom>
              <a:avLst/>
              <a:gdLst/>
              <a:ahLst/>
              <a:cxnLst/>
              <a:rect l="l" t="t" r="r" b="b"/>
              <a:pathLst>
                <a:path w="40080" h="64318" extrusionOk="0">
                  <a:moveTo>
                    <a:pt x="38384" y="1"/>
                  </a:moveTo>
                  <a:cubicBezTo>
                    <a:pt x="35907" y="1"/>
                    <a:pt x="31554" y="296"/>
                    <a:pt x="31201" y="321"/>
                  </a:cubicBezTo>
                  <a:cubicBezTo>
                    <a:pt x="24833" y="1064"/>
                    <a:pt x="18537" y="3187"/>
                    <a:pt x="13337" y="7042"/>
                  </a:cubicBezTo>
                  <a:cubicBezTo>
                    <a:pt x="10648" y="9059"/>
                    <a:pt x="8278" y="11499"/>
                    <a:pt x="6368" y="14294"/>
                  </a:cubicBezTo>
                  <a:cubicBezTo>
                    <a:pt x="8597" y="15284"/>
                    <a:pt x="10578" y="16735"/>
                    <a:pt x="12205" y="18574"/>
                  </a:cubicBezTo>
                  <a:cubicBezTo>
                    <a:pt x="15884" y="22854"/>
                    <a:pt x="11922" y="29682"/>
                    <a:pt x="8385" y="32653"/>
                  </a:cubicBezTo>
                  <a:cubicBezTo>
                    <a:pt x="5944" y="34705"/>
                    <a:pt x="3078" y="36226"/>
                    <a:pt x="1" y="37110"/>
                  </a:cubicBezTo>
                  <a:cubicBezTo>
                    <a:pt x="107" y="41709"/>
                    <a:pt x="1239" y="46272"/>
                    <a:pt x="3220" y="50411"/>
                  </a:cubicBezTo>
                  <a:cubicBezTo>
                    <a:pt x="11285" y="52321"/>
                    <a:pt x="18714" y="56283"/>
                    <a:pt x="24020" y="63004"/>
                  </a:cubicBezTo>
                  <a:cubicBezTo>
                    <a:pt x="24338" y="63428"/>
                    <a:pt x="24657" y="63853"/>
                    <a:pt x="24939" y="64277"/>
                  </a:cubicBezTo>
                  <a:cubicBezTo>
                    <a:pt x="25522" y="64305"/>
                    <a:pt x="26105" y="64318"/>
                    <a:pt x="26686" y="64318"/>
                  </a:cubicBezTo>
                  <a:cubicBezTo>
                    <a:pt x="28331" y="64318"/>
                    <a:pt x="29970" y="64212"/>
                    <a:pt x="31590" y="64029"/>
                  </a:cubicBezTo>
                  <a:cubicBezTo>
                    <a:pt x="32439" y="63923"/>
                    <a:pt x="40080" y="62862"/>
                    <a:pt x="40080" y="62261"/>
                  </a:cubicBezTo>
                  <a:lnTo>
                    <a:pt x="40080" y="180"/>
                  </a:lnTo>
                  <a:cubicBezTo>
                    <a:pt x="40069" y="48"/>
                    <a:pt x="39378" y="1"/>
                    <a:pt x="38384" y="1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344813" y="1374575"/>
              <a:ext cx="543025" cy="345825"/>
            </a:xfrm>
            <a:custGeom>
              <a:avLst/>
              <a:gdLst/>
              <a:ahLst/>
              <a:cxnLst/>
              <a:rect l="l" t="t" r="r" b="b"/>
              <a:pathLst>
                <a:path w="21721" h="13833" extrusionOk="0">
                  <a:moveTo>
                    <a:pt x="1" y="1"/>
                  </a:moveTo>
                  <a:cubicBezTo>
                    <a:pt x="2159" y="4352"/>
                    <a:pt x="5519" y="7995"/>
                    <a:pt x="9729" y="10472"/>
                  </a:cubicBezTo>
                  <a:cubicBezTo>
                    <a:pt x="13125" y="12382"/>
                    <a:pt x="16945" y="13549"/>
                    <a:pt x="20872" y="13797"/>
                  </a:cubicBezTo>
                  <a:lnTo>
                    <a:pt x="21720" y="13832"/>
                  </a:lnTo>
                  <a:cubicBezTo>
                    <a:pt x="21438" y="13408"/>
                    <a:pt x="21119" y="12983"/>
                    <a:pt x="20801" y="12594"/>
                  </a:cubicBezTo>
                  <a:cubicBezTo>
                    <a:pt x="15495" y="5873"/>
                    <a:pt x="8066" y="1911"/>
                    <a:pt x="1" y="1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flipH="1">
              <a:off x="809088" y="420675"/>
              <a:ext cx="657100" cy="644925"/>
            </a:xfrm>
            <a:custGeom>
              <a:avLst/>
              <a:gdLst/>
              <a:ahLst/>
              <a:cxnLst/>
              <a:rect l="l" t="t" r="r" b="b"/>
              <a:pathLst>
                <a:path w="26284" h="25797" extrusionOk="0">
                  <a:moveTo>
                    <a:pt x="16555" y="0"/>
                  </a:moveTo>
                  <a:cubicBezTo>
                    <a:pt x="14261" y="0"/>
                    <a:pt x="11956" y="260"/>
                    <a:pt x="9728" y="802"/>
                  </a:cubicBezTo>
                  <a:cubicBezTo>
                    <a:pt x="6863" y="1510"/>
                    <a:pt x="4811" y="3349"/>
                    <a:pt x="3219" y="5861"/>
                  </a:cubicBezTo>
                  <a:cubicBezTo>
                    <a:pt x="2618" y="6851"/>
                    <a:pt x="2088" y="7948"/>
                    <a:pt x="1698" y="9080"/>
                  </a:cubicBezTo>
                  <a:cubicBezTo>
                    <a:pt x="0" y="14067"/>
                    <a:pt x="1026" y="20965"/>
                    <a:pt x="5837" y="24007"/>
                  </a:cubicBezTo>
                  <a:cubicBezTo>
                    <a:pt x="7927" y="25325"/>
                    <a:pt x="10601" y="25796"/>
                    <a:pt x="13221" y="25796"/>
                  </a:cubicBezTo>
                  <a:cubicBezTo>
                    <a:pt x="14681" y="25796"/>
                    <a:pt x="16124" y="25650"/>
                    <a:pt x="17440" y="25422"/>
                  </a:cubicBezTo>
                  <a:cubicBezTo>
                    <a:pt x="18253" y="25281"/>
                    <a:pt x="19102" y="25104"/>
                    <a:pt x="19881" y="24856"/>
                  </a:cubicBezTo>
                  <a:cubicBezTo>
                    <a:pt x="19668" y="18772"/>
                    <a:pt x="20871" y="12723"/>
                    <a:pt x="23383" y="7170"/>
                  </a:cubicBezTo>
                  <a:cubicBezTo>
                    <a:pt x="24196" y="5365"/>
                    <a:pt x="25151" y="3632"/>
                    <a:pt x="26283" y="2005"/>
                  </a:cubicBezTo>
                  <a:cubicBezTo>
                    <a:pt x="24798" y="1333"/>
                    <a:pt x="23241" y="838"/>
                    <a:pt x="21649" y="519"/>
                  </a:cubicBezTo>
                  <a:cubicBezTo>
                    <a:pt x="20376" y="236"/>
                    <a:pt x="19067" y="95"/>
                    <a:pt x="17758" y="24"/>
                  </a:cubicBezTo>
                  <a:cubicBezTo>
                    <a:pt x="17358" y="8"/>
                    <a:pt x="16957" y="0"/>
                    <a:pt x="16555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 rot="10800000" flipH="1">
            <a:off x="7856046" y="-399025"/>
            <a:ext cx="1530279" cy="1554808"/>
            <a:chOff x="-4" y="3974850"/>
            <a:chExt cx="1530279" cy="1554808"/>
          </a:xfrm>
        </p:grpSpPr>
        <p:sp>
          <p:nvSpPr>
            <p:cNvPr id="16" name="Google Shape;16;p2"/>
            <p:cNvSpPr/>
            <p:nvPr/>
          </p:nvSpPr>
          <p:spPr>
            <a:xfrm flipH="1">
              <a:off x="-4" y="3974850"/>
              <a:ext cx="1530279" cy="1554808"/>
            </a:xfrm>
            <a:custGeom>
              <a:avLst/>
              <a:gdLst/>
              <a:ahLst/>
              <a:cxnLst/>
              <a:rect l="l" t="t" r="r" b="b"/>
              <a:pathLst>
                <a:path w="35374" h="35941" extrusionOk="0">
                  <a:moveTo>
                    <a:pt x="0" y="0"/>
                  </a:moveTo>
                  <a:lnTo>
                    <a:pt x="0" y="35940"/>
                  </a:lnTo>
                  <a:lnTo>
                    <a:pt x="35374" y="35940"/>
                  </a:lnTo>
                  <a:cubicBezTo>
                    <a:pt x="35162" y="32898"/>
                    <a:pt x="34490" y="29856"/>
                    <a:pt x="33393" y="26991"/>
                  </a:cubicBezTo>
                  <a:lnTo>
                    <a:pt x="13018" y="26991"/>
                  </a:lnTo>
                  <a:cubicBezTo>
                    <a:pt x="12558" y="26991"/>
                    <a:pt x="13654" y="22109"/>
                    <a:pt x="13831" y="21614"/>
                  </a:cubicBezTo>
                  <a:cubicBezTo>
                    <a:pt x="14468" y="19810"/>
                    <a:pt x="15635" y="18218"/>
                    <a:pt x="17156" y="17015"/>
                  </a:cubicBezTo>
                  <a:cubicBezTo>
                    <a:pt x="18733" y="15867"/>
                    <a:pt x="20331" y="15543"/>
                    <a:pt x="21991" y="15543"/>
                  </a:cubicBezTo>
                  <a:cubicBezTo>
                    <a:pt x="23349" y="15543"/>
                    <a:pt x="24748" y="15759"/>
                    <a:pt x="26212" y="15919"/>
                  </a:cubicBezTo>
                  <a:cubicBezTo>
                    <a:pt x="26530" y="15954"/>
                    <a:pt x="26884" y="15989"/>
                    <a:pt x="27238" y="16025"/>
                  </a:cubicBezTo>
                  <a:cubicBezTo>
                    <a:pt x="25823" y="14150"/>
                    <a:pt x="24267" y="12417"/>
                    <a:pt x="22569" y="10825"/>
                  </a:cubicBezTo>
                  <a:cubicBezTo>
                    <a:pt x="21330" y="9693"/>
                    <a:pt x="19986" y="8667"/>
                    <a:pt x="18571" y="7712"/>
                  </a:cubicBezTo>
                  <a:cubicBezTo>
                    <a:pt x="16697" y="9127"/>
                    <a:pt x="14786" y="10436"/>
                    <a:pt x="12911" y="11603"/>
                  </a:cubicBezTo>
                  <a:cubicBezTo>
                    <a:pt x="12525" y="11861"/>
                    <a:pt x="5555" y="15351"/>
                    <a:pt x="4324" y="15351"/>
                  </a:cubicBezTo>
                  <a:cubicBezTo>
                    <a:pt x="4204" y="15351"/>
                    <a:pt x="4139" y="15318"/>
                    <a:pt x="4139" y="15246"/>
                  </a:cubicBezTo>
                  <a:lnTo>
                    <a:pt x="4139" y="1168"/>
                  </a:lnTo>
                  <a:cubicBezTo>
                    <a:pt x="2759" y="708"/>
                    <a:pt x="1380" y="354"/>
                    <a:pt x="0" y="0"/>
                  </a:cubicBez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flipH="1">
              <a:off x="725339" y="4016162"/>
              <a:ext cx="647343" cy="633283"/>
            </a:xfrm>
            <a:custGeom>
              <a:avLst/>
              <a:gdLst/>
              <a:ahLst/>
              <a:cxnLst/>
              <a:rect l="l" t="t" r="r" b="b"/>
              <a:pathLst>
                <a:path w="14964" h="14639" extrusionOk="0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flipH="1">
              <a:off x="85704" y="4647702"/>
              <a:ext cx="901365" cy="494765"/>
            </a:xfrm>
            <a:custGeom>
              <a:avLst/>
              <a:gdLst/>
              <a:ahLst/>
              <a:cxnLst/>
              <a:rect l="l" t="t" r="r" b="b"/>
              <a:pathLst>
                <a:path w="20836" h="11437" extrusionOk="0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9"/>
          <p:cNvSpPr/>
          <p:nvPr/>
        </p:nvSpPr>
        <p:spPr>
          <a:xfrm rot="10800000" flipH="1">
            <a:off x="7517437" y="4250066"/>
            <a:ext cx="503166" cy="909647"/>
          </a:xfrm>
          <a:custGeom>
            <a:avLst/>
            <a:gdLst/>
            <a:ahLst/>
            <a:cxnLst/>
            <a:rect l="l" t="t" r="r" b="b"/>
            <a:pathLst>
              <a:path w="25152" h="45471" extrusionOk="0">
                <a:moveTo>
                  <a:pt x="1" y="0"/>
                </a:moveTo>
                <a:lnTo>
                  <a:pt x="1" y="40574"/>
                </a:lnTo>
                <a:cubicBezTo>
                  <a:pt x="1" y="41777"/>
                  <a:pt x="2795" y="44005"/>
                  <a:pt x="3644" y="44571"/>
                </a:cubicBezTo>
                <a:cubicBezTo>
                  <a:pt x="4616" y="45195"/>
                  <a:pt x="5603" y="45471"/>
                  <a:pt x="6563" y="45471"/>
                </a:cubicBezTo>
                <a:cubicBezTo>
                  <a:pt x="8818" y="45471"/>
                  <a:pt x="10921" y="43946"/>
                  <a:pt x="12311" y="41812"/>
                </a:cubicBezTo>
                <a:cubicBezTo>
                  <a:pt x="14716" y="38027"/>
                  <a:pt x="16980" y="33641"/>
                  <a:pt x="20199" y="30316"/>
                </a:cubicBezTo>
                <a:cubicBezTo>
                  <a:pt x="20482" y="29997"/>
                  <a:pt x="20800" y="29679"/>
                  <a:pt x="21154" y="29396"/>
                </a:cubicBezTo>
                <a:cubicBezTo>
                  <a:pt x="21826" y="23665"/>
                  <a:pt x="24727" y="18289"/>
                  <a:pt x="24939" y="12487"/>
                </a:cubicBezTo>
                <a:cubicBezTo>
                  <a:pt x="25151" y="7960"/>
                  <a:pt x="23560" y="3573"/>
                  <a:pt x="20871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39"/>
          <p:cNvSpPr/>
          <p:nvPr/>
        </p:nvSpPr>
        <p:spPr>
          <a:xfrm rot="10800000" flipH="1">
            <a:off x="7929992" y="4571627"/>
            <a:ext cx="439470" cy="594449"/>
          </a:xfrm>
          <a:custGeom>
            <a:avLst/>
            <a:gdLst/>
            <a:ahLst/>
            <a:cxnLst/>
            <a:rect l="l" t="t" r="r" b="b"/>
            <a:pathLst>
              <a:path w="21968" h="29715" extrusionOk="0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39"/>
          <p:cNvSpPr/>
          <p:nvPr/>
        </p:nvSpPr>
        <p:spPr>
          <a:xfrm rot="10800000" flipH="1">
            <a:off x="6962268" y="4226313"/>
            <a:ext cx="434529" cy="276729"/>
          </a:xfrm>
          <a:custGeom>
            <a:avLst/>
            <a:gdLst/>
            <a:ahLst/>
            <a:cxnLst/>
            <a:rect l="l" t="t" r="r" b="b"/>
            <a:pathLst>
              <a:path w="21721" h="13833" extrusionOk="0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39"/>
          <p:cNvSpPr/>
          <p:nvPr/>
        </p:nvSpPr>
        <p:spPr>
          <a:xfrm rot="10800000" flipH="1">
            <a:off x="6892931" y="4769795"/>
            <a:ext cx="322701" cy="457154"/>
          </a:xfrm>
          <a:custGeom>
            <a:avLst/>
            <a:gdLst/>
            <a:ahLst/>
            <a:cxnLst/>
            <a:rect l="l" t="t" r="r" b="b"/>
            <a:pathLst>
              <a:path w="16131" h="22852" extrusionOk="0">
                <a:moveTo>
                  <a:pt x="6615" y="1"/>
                </a:moveTo>
                <a:cubicBezTo>
                  <a:pt x="5483" y="1628"/>
                  <a:pt x="4528" y="3361"/>
                  <a:pt x="3715" y="5165"/>
                </a:cubicBezTo>
                <a:cubicBezTo>
                  <a:pt x="1203" y="10719"/>
                  <a:pt x="0" y="16768"/>
                  <a:pt x="213" y="22852"/>
                </a:cubicBezTo>
                <a:cubicBezTo>
                  <a:pt x="3325" y="21968"/>
                  <a:pt x="6155" y="20447"/>
                  <a:pt x="8632" y="18395"/>
                </a:cubicBezTo>
                <a:cubicBezTo>
                  <a:pt x="12169" y="15424"/>
                  <a:pt x="16131" y="8596"/>
                  <a:pt x="12452" y="4316"/>
                </a:cubicBezTo>
                <a:cubicBezTo>
                  <a:pt x="10825" y="2477"/>
                  <a:pt x="8844" y="1026"/>
                  <a:pt x="66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39"/>
          <p:cNvSpPr/>
          <p:nvPr/>
        </p:nvSpPr>
        <p:spPr>
          <a:xfrm rot="10800000" flipH="1">
            <a:off x="7857115" y="4285154"/>
            <a:ext cx="1314088" cy="954519"/>
          </a:xfrm>
          <a:custGeom>
            <a:avLst/>
            <a:gdLst/>
            <a:ahLst/>
            <a:cxnLst/>
            <a:rect l="l" t="t" r="r" b="b"/>
            <a:pathLst>
              <a:path w="65688" h="47714" extrusionOk="0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9"/>
          <p:cNvSpPr/>
          <p:nvPr/>
        </p:nvSpPr>
        <p:spPr>
          <a:xfrm rot="10800000" flipH="1">
            <a:off x="6897873" y="4225493"/>
            <a:ext cx="801800" cy="1286682"/>
          </a:xfrm>
          <a:custGeom>
            <a:avLst/>
            <a:gdLst/>
            <a:ahLst/>
            <a:cxnLst/>
            <a:rect l="l" t="t" r="r" b="b"/>
            <a:pathLst>
              <a:path w="40080" h="64318" extrusionOk="0">
                <a:moveTo>
                  <a:pt x="38384" y="1"/>
                </a:moveTo>
                <a:cubicBezTo>
                  <a:pt x="35907" y="1"/>
                  <a:pt x="31554" y="296"/>
                  <a:pt x="31201" y="321"/>
                </a:cubicBezTo>
                <a:cubicBezTo>
                  <a:pt x="24833" y="1064"/>
                  <a:pt x="18537" y="3187"/>
                  <a:pt x="13337" y="7042"/>
                </a:cubicBezTo>
                <a:cubicBezTo>
                  <a:pt x="10648" y="9059"/>
                  <a:pt x="8278" y="11499"/>
                  <a:pt x="6368" y="14294"/>
                </a:cubicBezTo>
                <a:cubicBezTo>
                  <a:pt x="8597" y="15284"/>
                  <a:pt x="10578" y="16735"/>
                  <a:pt x="12205" y="18574"/>
                </a:cubicBezTo>
                <a:cubicBezTo>
                  <a:pt x="15884" y="22854"/>
                  <a:pt x="11922" y="29682"/>
                  <a:pt x="8385" y="32653"/>
                </a:cubicBezTo>
                <a:cubicBezTo>
                  <a:pt x="5944" y="34705"/>
                  <a:pt x="3078" y="36226"/>
                  <a:pt x="1" y="37110"/>
                </a:cubicBezTo>
                <a:cubicBezTo>
                  <a:pt x="107" y="41709"/>
                  <a:pt x="1239" y="46272"/>
                  <a:pt x="3220" y="50411"/>
                </a:cubicBezTo>
                <a:cubicBezTo>
                  <a:pt x="11285" y="52321"/>
                  <a:pt x="18714" y="56283"/>
                  <a:pt x="24020" y="63004"/>
                </a:cubicBezTo>
                <a:cubicBezTo>
                  <a:pt x="24338" y="63428"/>
                  <a:pt x="24657" y="63853"/>
                  <a:pt x="24939" y="64277"/>
                </a:cubicBezTo>
                <a:cubicBezTo>
                  <a:pt x="25522" y="64305"/>
                  <a:pt x="26105" y="64318"/>
                  <a:pt x="26686" y="64318"/>
                </a:cubicBezTo>
                <a:cubicBezTo>
                  <a:pt x="28331" y="64318"/>
                  <a:pt x="29970" y="64212"/>
                  <a:pt x="31590" y="64029"/>
                </a:cubicBezTo>
                <a:cubicBezTo>
                  <a:pt x="32439" y="63923"/>
                  <a:pt x="40080" y="62862"/>
                  <a:pt x="40080" y="62261"/>
                </a:cubicBezTo>
                <a:lnTo>
                  <a:pt x="40080" y="180"/>
                </a:lnTo>
                <a:cubicBezTo>
                  <a:pt x="40069" y="48"/>
                  <a:pt x="39378" y="1"/>
                  <a:pt x="38384" y="1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9"/>
          <p:cNvSpPr/>
          <p:nvPr/>
        </p:nvSpPr>
        <p:spPr>
          <a:xfrm rot="10800000" flipH="1">
            <a:off x="-61900" y="-16512"/>
            <a:ext cx="1783750" cy="545675"/>
          </a:xfrm>
          <a:custGeom>
            <a:avLst/>
            <a:gdLst/>
            <a:ahLst/>
            <a:cxnLst/>
            <a:rect l="l" t="t" r="r" b="b"/>
            <a:pathLst>
              <a:path w="71350" h="21827" extrusionOk="0">
                <a:moveTo>
                  <a:pt x="34242" y="1"/>
                </a:moveTo>
                <a:cubicBezTo>
                  <a:pt x="29988" y="1"/>
                  <a:pt x="25770" y="443"/>
                  <a:pt x="21791" y="1239"/>
                </a:cubicBezTo>
                <a:cubicBezTo>
                  <a:pt x="21069" y="1389"/>
                  <a:pt x="5824" y="3432"/>
                  <a:pt x="1272" y="3432"/>
                </a:cubicBezTo>
                <a:cubicBezTo>
                  <a:pt x="470" y="3432"/>
                  <a:pt x="0" y="3368"/>
                  <a:pt x="0" y="3220"/>
                </a:cubicBezTo>
                <a:lnTo>
                  <a:pt x="0" y="21827"/>
                </a:lnTo>
                <a:lnTo>
                  <a:pt x="71349" y="21827"/>
                </a:lnTo>
                <a:cubicBezTo>
                  <a:pt x="70960" y="19456"/>
                  <a:pt x="70040" y="17193"/>
                  <a:pt x="68625" y="15247"/>
                </a:cubicBezTo>
                <a:lnTo>
                  <a:pt x="67777" y="15212"/>
                </a:lnTo>
                <a:cubicBezTo>
                  <a:pt x="63850" y="14964"/>
                  <a:pt x="60030" y="13797"/>
                  <a:pt x="56634" y="11887"/>
                </a:cubicBezTo>
                <a:cubicBezTo>
                  <a:pt x="52424" y="9410"/>
                  <a:pt x="49028" y="5767"/>
                  <a:pt x="46906" y="1416"/>
                </a:cubicBezTo>
                <a:cubicBezTo>
                  <a:pt x="42785" y="443"/>
                  <a:pt x="38496" y="1"/>
                  <a:pt x="3424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9"/>
          <p:cNvSpPr/>
          <p:nvPr/>
        </p:nvSpPr>
        <p:spPr>
          <a:xfrm rot="10800000" flipH="1">
            <a:off x="1110725" y="147963"/>
            <a:ext cx="543025" cy="345825"/>
          </a:xfrm>
          <a:custGeom>
            <a:avLst/>
            <a:gdLst/>
            <a:ahLst/>
            <a:cxnLst/>
            <a:rect l="l" t="t" r="r" b="b"/>
            <a:pathLst>
              <a:path w="21721" h="13833" extrusionOk="0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4_1"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0" name="Google Shape;460;p40"/>
          <p:cNvGrpSpPr/>
          <p:nvPr/>
        </p:nvGrpSpPr>
        <p:grpSpPr>
          <a:xfrm rot="5400000">
            <a:off x="8425408" y="-1217177"/>
            <a:ext cx="900907" cy="3335276"/>
            <a:chOff x="2810675" y="1400175"/>
            <a:chExt cx="1201850" cy="2625375"/>
          </a:xfrm>
        </p:grpSpPr>
        <p:sp>
          <p:nvSpPr>
            <p:cNvPr id="461" name="Google Shape;461;p40"/>
            <p:cNvSpPr/>
            <p:nvPr/>
          </p:nvSpPr>
          <p:spPr>
            <a:xfrm>
              <a:off x="2811550" y="1400175"/>
              <a:ext cx="1200975" cy="2428325"/>
            </a:xfrm>
            <a:custGeom>
              <a:avLst/>
              <a:gdLst/>
              <a:ahLst/>
              <a:cxnLst/>
              <a:rect l="l" t="t" r="r" b="b"/>
              <a:pathLst>
                <a:path w="48039" h="97133" extrusionOk="0">
                  <a:moveTo>
                    <a:pt x="429" y="0"/>
                  </a:moveTo>
                  <a:cubicBezTo>
                    <a:pt x="160" y="0"/>
                    <a:pt x="1" y="52"/>
                    <a:pt x="1" y="173"/>
                  </a:cubicBezTo>
                  <a:cubicBezTo>
                    <a:pt x="1" y="633"/>
                    <a:pt x="72" y="62077"/>
                    <a:pt x="72" y="90447"/>
                  </a:cubicBezTo>
                  <a:cubicBezTo>
                    <a:pt x="5166" y="92004"/>
                    <a:pt x="10578" y="94161"/>
                    <a:pt x="14929" y="97133"/>
                  </a:cubicBezTo>
                  <a:cubicBezTo>
                    <a:pt x="32085" y="84115"/>
                    <a:pt x="48039" y="60875"/>
                    <a:pt x="31413" y="41278"/>
                  </a:cubicBezTo>
                  <a:cubicBezTo>
                    <a:pt x="28052" y="37281"/>
                    <a:pt x="24055" y="33885"/>
                    <a:pt x="21119" y="29604"/>
                  </a:cubicBezTo>
                  <a:cubicBezTo>
                    <a:pt x="18218" y="25324"/>
                    <a:pt x="17263" y="20372"/>
                    <a:pt x="16450" y="15384"/>
                  </a:cubicBezTo>
                  <a:cubicBezTo>
                    <a:pt x="15919" y="12201"/>
                    <a:pt x="15282" y="8982"/>
                    <a:pt x="13584" y="6258"/>
                  </a:cubicBezTo>
                  <a:cubicBezTo>
                    <a:pt x="11851" y="3463"/>
                    <a:pt x="9623" y="2367"/>
                    <a:pt x="6616" y="1482"/>
                  </a:cubicBezTo>
                  <a:cubicBezTo>
                    <a:pt x="6024" y="1334"/>
                    <a:pt x="1800" y="0"/>
                    <a:pt x="429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0"/>
            <p:cNvSpPr/>
            <p:nvPr/>
          </p:nvSpPr>
          <p:spPr>
            <a:xfrm>
              <a:off x="2810675" y="3659575"/>
              <a:ext cx="374100" cy="365975"/>
            </a:xfrm>
            <a:custGeom>
              <a:avLst/>
              <a:gdLst/>
              <a:ahLst/>
              <a:cxnLst/>
              <a:rect l="l" t="t" r="r" b="b"/>
              <a:pathLst>
                <a:path w="14964" h="14639" extrusionOk="0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3" name="Google Shape;463;p40"/>
          <p:cNvSpPr/>
          <p:nvPr/>
        </p:nvSpPr>
        <p:spPr>
          <a:xfrm rot="-3827617">
            <a:off x="6721359" y="-364131"/>
            <a:ext cx="713401" cy="893601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40"/>
          <p:cNvSpPr/>
          <p:nvPr/>
        </p:nvSpPr>
        <p:spPr>
          <a:xfrm rot="10800000" flipH="1">
            <a:off x="-304675" y="4429302"/>
            <a:ext cx="1493675" cy="754900"/>
          </a:xfrm>
          <a:custGeom>
            <a:avLst/>
            <a:gdLst/>
            <a:ahLst/>
            <a:cxnLst/>
            <a:rect l="l" t="t" r="r" b="b"/>
            <a:pathLst>
              <a:path w="59747" h="30196" extrusionOk="0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40"/>
          <p:cNvSpPr/>
          <p:nvPr/>
        </p:nvSpPr>
        <p:spPr>
          <a:xfrm rot="10800000" flipH="1">
            <a:off x="902450" y="4890577"/>
            <a:ext cx="385600" cy="293625"/>
          </a:xfrm>
          <a:custGeom>
            <a:avLst/>
            <a:gdLst/>
            <a:ahLst/>
            <a:cxnLst/>
            <a:rect l="l" t="t" r="r" b="b"/>
            <a:pathLst>
              <a:path w="15424" h="11745" extrusionOk="0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4_1_1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7" name="Google Shape;467;p41"/>
          <p:cNvGrpSpPr/>
          <p:nvPr/>
        </p:nvGrpSpPr>
        <p:grpSpPr>
          <a:xfrm flipH="1">
            <a:off x="-276682" y="3505591"/>
            <a:ext cx="1985861" cy="1765938"/>
            <a:chOff x="3033525" y="2679425"/>
            <a:chExt cx="1834175" cy="1631050"/>
          </a:xfrm>
        </p:grpSpPr>
        <p:sp>
          <p:nvSpPr>
            <p:cNvPr id="468" name="Google Shape;468;p41"/>
            <p:cNvSpPr/>
            <p:nvPr/>
          </p:nvSpPr>
          <p:spPr>
            <a:xfrm>
              <a:off x="4141625" y="2679425"/>
              <a:ext cx="720750" cy="504975"/>
            </a:xfrm>
            <a:custGeom>
              <a:avLst/>
              <a:gdLst/>
              <a:ahLst/>
              <a:cxnLst/>
              <a:rect l="l" t="t" r="r" b="b"/>
              <a:pathLst>
                <a:path w="28830" h="20199" extrusionOk="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1"/>
            <p:cNvSpPr/>
            <p:nvPr/>
          </p:nvSpPr>
          <p:spPr>
            <a:xfrm>
              <a:off x="3400525" y="2784075"/>
              <a:ext cx="1467175" cy="1526400"/>
            </a:xfrm>
            <a:custGeom>
              <a:avLst/>
              <a:gdLst/>
              <a:ahLst/>
              <a:cxnLst/>
              <a:rect l="l" t="t" r="r" b="b"/>
              <a:pathLst>
                <a:path w="58687" h="61056" extrusionOk="0">
                  <a:moveTo>
                    <a:pt x="58474" y="0"/>
                  </a:moveTo>
                  <a:cubicBezTo>
                    <a:pt x="58474" y="9268"/>
                    <a:pt x="58439" y="15919"/>
                    <a:pt x="58439" y="15919"/>
                  </a:cubicBezTo>
                  <a:cubicBezTo>
                    <a:pt x="57686" y="15982"/>
                    <a:pt x="56916" y="16013"/>
                    <a:pt x="56133" y="16013"/>
                  </a:cubicBezTo>
                  <a:cubicBezTo>
                    <a:pt x="47676" y="16013"/>
                    <a:pt x="37608" y="12407"/>
                    <a:pt x="29644" y="6580"/>
                  </a:cubicBezTo>
                  <a:cubicBezTo>
                    <a:pt x="27133" y="11426"/>
                    <a:pt x="25895" y="17086"/>
                    <a:pt x="25152" y="22321"/>
                  </a:cubicBezTo>
                  <a:cubicBezTo>
                    <a:pt x="23701" y="32721"/>
                    <a:pt x="21437" y="45562"/>
                    <a:pt x="9906" y="49311"/>
                  </a:cubicBezTo>
                  <a:cubicBezTo>
                    <a:pt x="7806" y="50011"/>
                    <a:pt x="5614" y="50250"/>
                    <a:pt x="3411" y="50250"/>
                  </a:cubicBezTo>
                  <a:cubicBezTo>
                    <a:pt x="2274" y="50250"/>
                    <a:pt x="1133" y="50186"/>
                    <a:pt x="1" y="50090"/>
                  </a:cubicBezTo>
                  <a:lnTo>
                    <a:pt x="1" y="50090"/>
                  </a:lnTo>
                  <a:cubicBezTo>
                    <a:pt x="2583" y="53450"/>
                    <a:pt x="4635" y="57129"/>
                    <a:pt x="6156" y="61056"/>
                  </a:cubicBezTo>
                  <a:lnTo>
                    <a:pt x="58686" y="61056"/>
                  </a:lnTo>
                  <a:lnTo>
                    <a:pt x="58686" y="991"/>
                  </a:lnTo>
                  <a:cubicBezTo>
                    <a:pt x="58686" y="673"/>
                    <a:pt x="58615" y="319"/>
                    <a:pt x="584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1"/>
            <p:cNvSpPr/>
            <p:nvPr/>
          </p:nvSpPr>
          <p:spPr>
            <a:xfrm>
              <a:off x="3033525" y="4024550"/>
              <a:ext cx="520900" cy="285925"/>
            </a:xfrm>
            <a:custGeom>
              <a:avLst/>
              <a:gdLst/>
              <a:ahLst/>
              <a:cxnLst/>
              <a:rect l="l" t="t" r="r" b="b"/>
              <a:pathLst>
                <a:path w="20836" h="11437" extrusionOk="0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1" name="Google Shape;471;p41"/>
          <p:cNvSpPr/>
          <p:nvPr/>
        </p:nvSpPr>
        <p:spPr>
          <a:xfrm>
            <a:off x="8313925" y="1595550"/>
            <a:ext cx="587225" cy="359950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41"/>
          <p:cNvSpPr/>
          <p:nvPr/>
        </p:nvSpPr>
        <p:spPr>
          <a:xfrm>
            <a:off x="8119375" y="285825"/>
            <a:ext cx="1039125" cy="1679150"/>
          </a:xfrm>
          <a:custGeom>
            <a:avLst/>
            <a:gdLst/>
            <a:ahLst/>
            <a:cxnLst/>
            <a:rect l="l" t="t" r="r" b="b"/>
            <a:pathLst>
              <a:path w="41565" h="67166" extrusionOk="0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41"/>
          <p:cNvSpPr/>
          <p:nvPr/>
        </p:nvSpPr>
        <p:spPr>
          <a:xfrm>
            <a:off x="7689575" y="0"/>
            <a:ext cx="979000" cy="893650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41"/>
          <p:cNvSpPr/>
          <p:nvPr/>
        </p:nvSpPr>
        <p:spPr>
          <a:xfrm>
            <a:off x="8171550" y="336250"/>
            <a:ext cx="508525" cy="535925"/>
          </a:xfrm>
          <a:custGeom>
            <a:avLst/>
            <a:gdLst/>
            <a:ahLst/>
            <a:cxnLst/>
            <a:rect l="l" t="t" r="r" b="b"/>
            <a:pathLst>
              <a:path w="20341" h="21437" extrusionOk="0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6250" y="543200"/>
            <a:ext cx="77115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lanquin SemiBold"/>
              <a:buNone/>
              <a:defRPr sz="3000">
                <a:solidFill>
                  <a:schemeClr val="dk1"/>
                </a:solidFill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6250" y="1701675"/>
            <a:ext cx="7711500" cy="28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85" r:id="rId2"/>
    <p:sldLayoutId id="2147483686" r:id="rId3"/>
    <p:sldLayoutId id="2147483687" r:id="rId4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324BFCF0-F5C8-A045-65BE-80DE0ADD2A6B}"/>
              </a:ext>
            </a:extLst>
          </p:cNvPr>
          <p:cNvSpPr/>
          <p:nvPr/>
        </p:nvSpPr>
        <p:spPr>
          <a:xfrm>
            <a:off x="0" y="1974372"/>
            <a:ext cx="9144000" cy="2034234"/>
          </a:xfrm>
          <a:prstGeom prst="rect">
            <a:avLst/>
          </a:prstGeom>
          <a:solidFill>
            <a:srgbClr val="2746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4" name="Google Shape;484;p44"/>
          <p:cNvSpPr txBox="1">
            <a:spLocks noGrp="1"/>
          </p:cNvSpPr>
          <p:nvPr>
            <p:ph type="ctrTitle"/>
          </p:nvPr>
        </p:nvSpPr>
        <p:spPr>
          <a:xfrm flipH="1">
            <a:off x="8531" y="3101073"/>
            <a:ext cx="3903838" cy="20308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it-IT" sz="1400" dirty="0"/>
            </a:br>
            <a:br>
              <a:rPr lang="it-IT" sz="1400" dirty="0"/>
            </a:br>
            <a:br>
              <a:rPr lang="it-IT" sz="1400" dirty="0"/>
            </a:br>
            <a:br>
              <a:rPr lang="it-IT" sz="1400" dirty="0"/>
            </a:br>
            <a:br>
              <a:rPr lang="it-IT" sz="1400" dirty="0"/>
            </a:br>
            <a:br>
              <a:rPr lang="it-IT" sz="1400" dirty="0"/>
            </a:br>
            <a:br>
              <a:rPr lang="it-IT" sz="1400" dirty="0"/>
            </a:b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Fondamenti di Visione Artificiale e Biometria </a:t>
            </a:r>
            <a:b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Anno accademico 2024/2025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5" name="Google Shape;485;p44"/>
          <p:cNvSpPr txBox="1">
            <a:spLocks noGrp="1"/>
          </p:cNvSpPr>
          <p:nvPr>
            <p:ph type="subTitle" idx="1"/>
          </p:nvPr>
        </p:nvSpPr>
        <p:spPr>
          <a:xfrm>
            <a:off x="6375179" y="4584481"/>
            <a:ext cx="2760290" cy="5252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Prof. Michele Nappi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Tutor </a:t>
            </a:r>
            <a:r>
              <a:rPr lang="en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Dott.ssa</a:t>
            </a:r>
            <a:r>
              <a:rPr lang="e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Lucia </a:t>
            </a:r>
            <a:r>
              <a:rPr lang="en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Cascone</a:t>
            </a:r>
            <a:endParaRPr lang="en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B7B850F-BC28-5DB4-4911-74498F70992C}"/>
              </a:ext>
            </a:extLst>
          </p:cNvPr>
          <p:cNvSpPr txBox="1"/>
          <p:nvPr/>
        </p:nvSpPr>
        <p:spPr>
          <a:xfrm>
            <a:off x="0" y="1143375"/>
            <a:ext cx="9144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Dear</a:t>
            </a:r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AI, </a:t>
            </a:r>
            <a:r>
              <a:rPr lang="it-IT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Please</a:t>
            </a:r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 My </a:t>
            </a:r>
            <a:r>
              <a:rPr lang="it-IT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Patient</a:t>
            </a:r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algn="ctr"/>
            <a:r>
              <a:rPr lang="it-IT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Generating</a:t>
            </a:r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Type</a:t>
            </a:r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it-IT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Diabetes</a:t>
            </a:r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with </a:t>
            </a:r>
            <a:r>
              <a:rPr lang="it-IT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LLMs</a:t>
            </a:r>
            <a:endParaRPr lang="it-IT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Registrazione schermo 2025-03-28 alle 09.56.55.mov">
            <a:hlinkClick r:id="" action="ppaction://media"/>
            <a:extLst>
              <a:ext uri="{FF2B5EF4-FFF2-40B4-BE49-F238E27FC236}">
                <a16:creationId xmlns:a16="http://schemas.microsoft.com/office/drawing/2014/main" id="{26445E76-E306-D1F9-4A8B-BBB710EC10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-65" t="30405" r="65" b="26526"/>
          <a:stretch/>
        </p:blipFill>
        <p:spPr>
          <a:xfrm>
            <a:off x="1192785" y="1974372"/>
            <a:ext cx="6754804" cy="2025686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08BB1E7-349C-974C-E357-7700174E7D12}"/>
              </a:ext>
            </a:extLst>
          </p:cNvPr>
          <p:cNvSpPr txBox="1"/>
          <p:nvPr/>
        </p:nvSpPr>
        <p:spPr>
          <a:xfrm>
            <a:off x="6383713" y="4008606"/>
            <a:ext cx="276029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Immagine generata con SORA, prompt: diabete tipo 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>
            <a:extLst>
              <a:ext uri="{FF2B5EF4-FFF2-40B4-BE49-F238E27FC236}">
                <a16:creationId xmlns:a16="http://schemas.microsoft.com/office/drawing/2014/main" id="{957CBD77-BA46-8759-BF08-FFCD8D8069F0}"/>
              </a:ext>
            </a:extLst>
          </p:cNvPr>
          <p:cNvSpPr/>
          <p:nvPr/>
        </p:nvSpPr>
        <p:spPr>
          <a:xfrm>
            <a:off x="3963110" y="4030012"/>
            <a:ext cx="4779237" cy="91424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0604906-146A-B2EC-55FE-E982BC8AE9A0}"/>
              </a:ext>
            </a:extLst>
          </p:cNvPr>
          <p:cNvSpPr txBox="1"/>
          <p:nvPr/>
        </p:nvSpPr>
        <p:spPr>
          <a:xfrm>
            <a:off x="3863768" y="3763034"/>
            <a:ext cx="4713004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Integrazione di fonti mediche:</a:t>
            </a: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🔹 linee guida (es. ADA, WHO)</a:t>
            </a: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🔹 studi scientifici o dataset reali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Recupero automatico di contesto per migliorare realismo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Costruzione dinamica del prompt → maggiore coerenza clinica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CA81B2EC-FC42-7EBC-CC9E-09B3676CB4CE}"/>
              </a:ext>
            </a:extLst>
          </p:cNvPr>
          <p:cNvSpPr/>
          <p:nvPr/>
        </p:nvSpPr>
        <p:spPr>
          <a:xfrm>
            <a:off x="632388" y="2709343"/>
            <a:ext cx="5845324" cy="914258"/>
          </a:xfrm>
          <a:prstGeom prst="rect">
            <a:avLst/>
          </a:prstGeom>
          <a:solidFill>
            <a:srgbClr val="FEF4EA"/>
          </a:solidFill>
          <a:ln>
            <a:solidFill>
              <a:schemeClr val="accent6">
                <a:lumMod val="2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4679B83-C8FC-326E-686F-F6824D3A8004}"/>
              </a:ext>
            </a:extLst>
          </p:cNvPr>
          <p:cNvSpPr txBox="1"/>
          <p:nvPr/>
        </p:nvSpPr>
        <p:spPr>
          <a:xfrm>
            <a:off x="632388" y="2444241"/>
            <a:ext cx="605255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📌 Problema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Quando chiedi a un LLM di generare un paziente sintetico: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può "inventare" dettagli clinicamente scorretti (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hallucinations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può non rispettare guideline reali o valori plausibili (es. HbA1c di 20%)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few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-shot che dai nel prompt possono essere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 poco rappresentativi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0B52AB9-D9CF-5AD9-8719-26BE4AF90F56}"/>
              </a:ext>
            </a:extLst>
          </p:cNvPr>
          <p:cNvSpPr txBox="1"/>
          <p:nvPr/>
        </p:nvSpPr>
        <p:spPr>
          <a:xfrm>
            <a:off x="1530731" y="212103"/>
            <a:ext cx="60835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SPUNTI IMPLEMENTATIVI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035DC89-6D84-5E8B-46D1-2457FF233B8C}"/>
              </a:ext>
            </a:extLst>
          </p:cNvPr>
          <p:cNvSpPr txBox="1"/>
          <p:nvPr/>
        </p:nvSpPr>
        <p:spPr>
          <a:xfrm>
            <a:off x="326877" y="1435894"/>
            <a:ext cx="887267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07950">
              <a:buFont typeface="Arial" panose="020B0604020202020204" pitchFamily="34" charset="0"/>
              <a:buChar char="•"/>
            </a:pPr>
            <a:r>
              <a:rPr lang="it-IT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Retrieval-Augmented</a:t>
            </a:r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Generation (RAG): 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è un’architettura che combina </a:t>
            </a:r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generazione di testo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(come quella dei LLM, es. GPT) con </a:t>
            </a:r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recupero di informazioni da fonti esterne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retrieval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per produrre output più precisi, aggiornati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16FCADB-B800-CA43-9388-ACD81951B543}"/>
              </a:ext>
            </a:extLst>
          </p:cNvPr>
          <p:cNvSpPr txBox="1"/>
          <p:nvPr/>
        </p:nvSpPr>
        <p:spPr>
          <a:xfrm>
            <a:off x="6580262" y="0"/>
            <a:ext cx="2563738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it-IT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FASE 2</a:t>
            </a:r>
          </a:p>
        </p:txBody>
      </p:sp>
    </p:spTree>
    <p:extLst>
      <p:ext uri="{BB962C8B-B14F-4D97-AF65-F5344CB8AC3E}">
        <p14:creationId xmlns:p14="http://schemas.microsoft.com/office/powerpoint/2010/main" val="2308654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D3C27DA-FC87-3AA2-F69C-A85503547170}"/>
              </a:ext>
            </a:extLst>
          </p:cNvPr>
          <p:cNvSpPr txBox="1"/>
          <p:nvPr/>
        </p:nvSpPr>
        <p:spPr>
          <a:xfrm>
            <a:off x="6580262" y="0"/>
            <a:ext cx="2563738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it-IT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FASE 4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9CA7E3D-1F0A-6C3C-7DF5-5D88E6D989B7}"/>
              </a:ext>
            </a:extLst>
          </p:cNvPr>
          <p:cNvSpPr txBox="1"/>
          <p:nvPr/>
        </p:nvSpPr>
        <p:spPr>
          <a:xfrm>
            <a:off x="326877" y="1435894"/>
            <a:ext cx="88726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57150">
              <a:buFont typeface="Arial" panose="020B0604020202020204" pitchFamily="34" charset="0"/>
              <a:buChar char="•"/>
            </a:pP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Metriche di valutazione - Confronto con il dataset reali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2BB35F9-2D07-28E2-D32B-1CEAFFD2D17E}"/>
              </a:ext>
            </a:extLst>
          </p:cNvPr>
          <p:cNvSpPr txBox="1"/>
          <p:nvPr/>
        </p:nvSpPr>
        <p:spPr>
          <a:xfrm>
            <a:off x="1530731" y="212103"/>
            <a:ext cx="60835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SPUNTI IMPLEMENTATIVI</a:t>
            </a: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58ADA7C4-5D65-7B2A-FC44-CBCAF4394D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4244299"/>
              </p:ext>
            </p:extLst>
          </p:nvPr>
        </p:nvGraphicFramePr>
        <p:xfrm>
          <a:off x="795864" y="2648518"/>
          <a:ext cx="7881386" cy="1691790"/>
        </p:xfrm>
        <a:graphic>
          <a:graphicData uri="http://schemas.openxmlformats.org/drawingml/2006/table">
            <a:tbl>
              <a:tblPr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tableStyleId>{BDBED569-4797-4DF1-A0F4-6AAB3CD982D8}</a:tableStyleId>
              </a:tblPr>
              <a:tblGrid>
                <a:gridCol w="3940693">
                  <a:extLst>
                    <a:ext uri="{9D8B030D-6E8A-4147-A177-3AD203B41FA5}">
                      <a16:colId xmlns:a16="http://schemas.microsoft.com/office/drawing/2014/main" val="1976132301"/>
                    </a:ext>
                  </a:extLst>
                </a:gridCol>
                <a:gridCol w="3940693">
                  <a:extLst>
                    <a:ext uri="{9D8B030D-6E8A-4147-A177-3AD203B41FA5}">
                      <a16:colId xmlns:a16="http://schemas.microsoft.com/office/drawing/2014/main" val="2179012340"/>
                    </a:ext>
                  </a:extLst>
                </a:gridCol>
              </a:tblGrid>
              <a:tr h="338358">
                <a:tc>
                  <a:txBody>
                    <a:bodyPr/>
                    <a:lstStyle/>
                    <a:p>
                      <a:r>
                        <a:rPr lang="it-IT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Aspetto</a:t>
                      </a:r>
                      <a:endParaRPr lang="it-IT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ross"/>
                      <a:lightRig rig="flood" dir="t"/>
                    </a:cell3D>
                    <a:solidFill>
                      <a:srgbClr val="FEF4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Come valutarlo</a:t>
                      </a:r>
                      <a:endParaRPr lang="it-IT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ross"/>
                      <a:lightRig rig="flood" dir="t"/>
                    </a:cell3D>
                    <a:solidFill>
                      <a:srgbClr val="FEF4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043190"/>
                  </a:ext>
                </a:extLst>
              </a:tr>
              <a:tr h="338358">
                <a:tc>
                  <a:txBody>
                    <a:bodyPr/>
                    <a:lstStyle/>
                    <a:p>
                      <a:r>
                        <a:rPr lang="it-IT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Distribuzioni </a:t>
                      </a:r>
                      <a:r>
                        <a:rPr lang="it-IT" sz="14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univariate</a:t>
                      </a:r>
                      <a:endParaRPr lang="it-IT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ross"/>
                      <a:lightRig rig="flood" dir="t"/>
                    </a:cell3D>
                    <a:solidFill>
                      <a:srgbClr val="FEF4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Istogrammi, boxplot, valori medi/varianza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ross"/>
                      <a:lightRig rig="flood" dir="t"/>
                    </a:cell3D>
                    <a:solidFill>
                      <a:srgbClr val="FEF4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357025"/>
                  </a:ext>
                </a:extLst>
              </a:tr>
              <a:tr h="338358">
                <a:tc>
                  <a:txBody>
                    <a:bodyPr/>
                    <a:lstStyle/>
                    <a:p>
                      <a:r>
                        <a:rPr lang="it-IT" sz="1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Correlazioni</a:t>
                      </a:r>
                      <a:endParaRPr lang="it-IT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ross"/>
                      <a:lightRig rig="flood" dir="t"/>
                    </a:cell3D>
                    <a:solidFill>
                      <a:srgbClr val="FEF4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Matrici di correlazione (Pearson/Spearman)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ross"/>
                      <a:lightRig rig="flood" dir="t"/>
                    </a:cell3D>
                    <a:solidFill>
                      <a:srgbClr val="FEF4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8773598"/>
                  </a:ext>
                </a:extLst>
              </a:tr>
              <a:tr h="338358">
                <a:tc>
                  <a:txBody>
                    <a:bodyPr/>
                    <a:lstStyle/>
                    <a:p>
                      <a:r>
                        <a:rPr lang="it-IT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Distribuzioni multivariate</a:t>
                      </a:r>
                      <a:endParaRPr lang="it-IT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ross"/>
                      <a:lightRig rig="flood" dir="t"/>
                    </a:cell3D>
                    <a:solidFill>
                      <a:srgbClr val="FEF4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PCA / t-SNE per confrontare lo spazio dei dati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ross"/>
                      <a:lightRig rig="flood" dir="t"/>
                    </a:cell3D>
                    <a:solidFill>
                      <a:srgbClr val="FEF4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5632340"/>
                  </a:ext>
                </a:extLst>
              </a:tr>
              <a:tr h="338358">
                <a:tc>
                  <a:txBody>
                    <a:bodyPr/>
                    <a:lstStyle/>
                    <a:p>
                      <a:r>
                        <a:rPr lang="it-IT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Copertura semantica</a:t>
                      </a:r>
                      <a:endParaRPr lang="it-IT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ross"/>
                      <a:lightRig rig="flood" dir="t"/>
                    </a:cell3D>
                    <a:solidFill>
                      <a:srgbClr val="FEF4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Check di presenza/assenza di pattern clinici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cross"/>
                      <a:lightRig rig="flood" dir="t"/>
                    </a:cell3D>
                    <a:solidFill>
                      <a:srgbClr val="FEF4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517275"/>
                  </a:ext>
                </a:extLst>
              </a:tr>
            </a:tbl>
          </a:graphicData>
        </a:graphic>
      </p:graphicFrame>
      <p:sp>
        <p:nvSpPr>
          <p:cNvPr id="7" name="CasellaDiTesto 6">
            <a:extLst>
              <a:ext uri="{FF2B5EF4-FFF2-40B4-BE49-F238E27FC236}">
                <a16:creationId xmlns:a16="http://schemas.microsoft.com/office/drawing/2014/main" id="{11C6FECB-6D62-5FF7-8244-A74EB2F61410}"/>
              </a:ext>
            </a:extLst>
          </p:cNvPr>
          <p:cNvSpPr txBox="1"/>
          <p:nvPr/>
        </p:nvSpPr>
        <p:spPr>
          <a:xfrm>
            <a:off x="616998" y="2263973"/>
            <a:ext cx="471404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📌 Esempio:</a:t>
            </a:r>
          </a:p>
        </p:txBody>
      </p:sp>
    </p:spTree>
    <p:extLst>
      <p:ext uri="{BB962C8B-B14F-4D97-AF65-F5344CB8AC3E}">
        <p14:creationId xmlns:p14="http://schemas.microsoft.com/office/powerpoint/2010/main" val="3457609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tangolo 24">
            <a:extLst>
              <a:ext uri="{FF2B5EF4-FFF2-40B4-BE49-F238E27FC236}">
                <a16:creationId xmlns:a16="http://schemas.microsoft.com/office/drawing/2014/main" id="{FB8F326F-1C4A-E2E2-2A32-171851E9F34F}"/>
              </a:ext>
            </a:extLst>
          </p:cNvPr>
          <p:cNvSpPr/>
          <p:nvPr/>
        </p:nvSpPr>
        <p:spPr>
          <a:xfrm>
            <a:off x="84547" y="1890911"/>
            <a:ext cx="8872671" cy="369332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D3C27DA-FC87-3AA2-F69C-A85503547170}"/>
              </a:ext>
            </a:extLst>
          </p:cNvPr>
          <p:cNvSpPr txBox="1"/>
          <p:nvPr/>
        </p:nvSpPr>
        <p:spPr>
          <a:xfrm>
            <a:off x="6580262" y="0"/>
            <a:ext cx="2563738" cy="36933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FASE 5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9CA7E3D-1F0A-6C3C-7DF5-5D88E6D989B7}"/>
              </a:ext>
            </a:extLst>
          </p:cNvPr>
          <p:cNvSpPr txBox="1"/>
          <p:nvPr/>
        </p:nvSpPr>
        <p:spPr>
          <a:xfrm>
            <a:off x="761774" y="941829"/>
            <a:ext cx="88726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57150">
              <a:buFont typeface="Arial" panose="020B0604020202020204" pitchFamily="34" charset="0"/>
              <a:buChar char="•"/>
            </a:pP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Utilità per modelli predittivi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2BB35F9-2D07-28E2-D32B-1CEAFFD2D17E}"/>
              </a:ext>
            </a:extLst>
          </p:cNvPr>
          <p:cNvSpPr txBox="1"/>
          <p:nvPr/>
        </p:nvSpPr>
        <p:spPr>
          <a:xfrm>
            <a:off x="1530731" y="212103"/>
            <a:ext cx="60835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SPUNTI IMPLEMENTATIVI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9633D51-667B-9DEF-9C0A-ABDAAE9C71E8}"/>
              </a:ext>
            </a:extLst>
          </p:cNvPr>
          <p:cNvSpPr txBox="1"/>
          <p:nvPr/>
        </p:nvSpPr>
        <p:spPr>
          <a:xfrm>
            <a:off x="11575" y="1564244"/>
            <a:ext cx="797033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📌 </a:t>
            </a:r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Replica dello stato dell’arte</a:t>
            </a:r>
          </a:p>
          <a:p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47B7F67-B22E-25B0-5EBB-606BB6722EB6}"/>
              </a:ext>
            </a:extLst>
          </p:cNvPr>
          <p:cNvSpPr txBox="1"/>
          <p:nvPr/>
        </p:nvSpPr>
        <p:spPr>
          <a:xfrm>
            <a:off x="94809" y="1921688"/>
            <a:ext cx="797033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Riproduzione fedele del protocollo originale 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Costruzione della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 di riferimento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1" name="Tabella 20">
            <a:extLst>
              <a:ext uri="{FF2B5EF4-FFF2-40B4-BE49-F238E27FC236}">
                <a16:creationId xmlns:a16="http://schemas.microsoft.com/office/drawing/2014/main" id="{1957DA23-49A3-FA09-2DE7-28F548EA85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7033645"/>
              </p:ext>
            </p:extLst>
          </p:nvPr>
        </p:nvGraphicFramePr>
        <p:xfrm>
          <a:off x="320359" y="2855281"/>
          <a:ext cx="8603406" cy="2090768"/>
        </p:xfrm>
        <a:graphic>
          <a:graphicData uri="http://schemas.openxmlformats.org/drawingml/2006/table">
            <a:tbl>
              <a:tblPr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tableStyleId>{08FB837D-C827-4EFA-A057-4D05807E0F7C}</a:tableStyleId>
              </a:tblPr>
              <a:tblGrid>
                <a:gridCol w="872821">
                  <a:extLst>
                    <a:ext uri="{9D8B030D-6E8A-4147-A177-3AD203B41FA5}">
                      <a16:colId xmlns:a16="http://schemas.microsoft.com/office/drawing/2014/main" val="266602125"/>
                    </a:ext>
                  </a:extLst>
                </a:gridCol>
                <a:gridCol w="4192859">
                  <a:extLst>
                    <a:ext uri="{9D8B030D-6E8A-4147-A177-3AD203B41FA5}">
                      <a16:colId xmlns:a16="http://schemas.microsoft.com/office/drawing/2014/main" val="917799270"/>
                    </a:ext>
                  </a:extLst>
                </a:gridCol>
                <a:gridCol w="3537726">
                  <a:extLst>
                    <a:ext uri="{9D8B030D-6E8A-4147-A177-3AD203B41FA5}">
                      <a16:colId xmlns:a16="http://schemas.microsoft.com/office/drawing/2014/main" val="2537544381"/>
                    </a:ext>
                  </a:extLst>
                </a:gridCol>
              </a:tblGrid>
              <a:tr h="225103">
                <a:tc>
                  <a:txBody>
                    <a:bodyPr/>
                    <a:lstStyle/>
                    <a:p>
                      <a:pPr algn="l"/>
                      <a:r>
                        <a:rPr lang="it-IT" sz="13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Scenario</a:t>
                      </a:r>
                      <a:endParaRPr lang="it-IT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1915" marR="81915" marT="40957" marB="40957" anchor="ctr">
                    <a:cell3D prstMaterial="dkEdge">
                      <a:bevel prst="cross"/>
                      <a:lightRig rig="flood" dir="t"/>
                    </a:cell3D>
                    <a:solidFill>
                      <a:srgbClr val="FEF4EB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3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Dataset di training</a:t>
                      </a:r>
                      <a:endParaRPr lang="it-IT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1915" marR="81915" marT="40957" marB="40957" anchor="ctr">
                    <a:cell3D prstMaterial="dkEdge">
                      <a:bevel prst="cross"/>
                      <a:lightRig rig="flood" dir="t"/>
                    </a:cell3D>
                    <a:solidFill>
                      <a:srgbClr val="FEF4EB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13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Obiettivo</a:t>
                      </a:r>
                      <a:endParaRPr lang="it-IT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1915" marR="81915" marT="40957" marB="40957" anchor="ctr">
                    <a:cell3D prstMaterial="dkEdge">
                      <a:bevel prst="cross"/>
                      <a:lightRig rig="flood" dir="t"/>
                    </a:cell3D>
                    <a:solidFill>
                      <a:srgbClr val="FEF4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6680152"/>
                  </a:ext>
                </a:extLst>
              </a:tr>
              <a:tr h="382675">
                <a:tc>
                  <a:txBody>
                    <a:bodyPr/>
                    <a:lstStyle/>
                    <a:p>
                      <a:r>
                        <a:rPr lang="it-IT" sz="13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it-IT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1915" marR="81915" marT="40957" marB="40957" anchor="ctr">
                    <a:cell3D prstMaterial="dkEdge">
                      <a:bevel prst="cross"/>
                      <a:lightRig rig="flood" dir="t"/>
                    </a:cell3D>
                    <a:solidFill>
                      <a:srgbClr val="FEF4E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Solo sintetici (quantità equivalente al paper di riferimento)</a:t>
                      </a:r>
                    </a:p>
                  </a:txBody>
                  <a:tcPr marL="81915" marR="81915" marT="40957" marB="40957" anchor="ctr">
                    <a:cell3D prstMaterial="dkEdge">
                      <a:bevel prst="cross"/>
                      <a:lightRig rig="flood" dir="t"/>
                    </a:cell3D>
                    <a:solidFill>
                      <a:srgbClr val="FEF4E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Confronto 1:1 con l’originale</a:t>
                      </a:r>
                    </a:p>
                  </a:txBody>
                  <a:tcPr marL="81915" marR="81915" marT="40957" marB="40957" anchor="ctr">
                    <a:cell3D prstMaterial="dkEdge">
                      <a:bevel prst="cross"/>
                      <a:lightRig rig="flood" dir="t"/>
                    </a:cell3D>
                    <a:solidFill>
                      <a:srgbClr val="FEF4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252885"/>
                  </a:ext>
                </a:extLst>
              </a:tr>
              <a:tr h="382675">
                <a:tc>
                  <a:txBody>
                    <a:bodyPr/>
                    <a:lstStyle/>
                    <a:p>
                      <a:r>
                        <a:rPr lang="it-IT" sz="13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it-IT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1915" marR="81915" marT="40957" marB="40957" anchor="ctr">
                    <a:cell3D prstMaterial="dkEdge">
                      <a:bevel prst="cross"/>
                      <a:lightRig rig="flood" dir="t"/>
                    </a:cell3D>
                    <a:solidFill>
                      <a:srgbClr val="FEF4E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Solo sintetici (molto più grandi: 2x, 5x...)</a:t>
                      </a:r>
                    </a:p>
                  </a:txBody>
                  <a:tcPr marL="81915" marR="81915" marT="40957" marB="40957" anchor="ctr">
                    <a:cell3D prstMaterial="dkEdge">
                      <a:bevel prst="cross"/>
                      <a:lightRig rig="flood" dir="t"/>
                    </a:cell3D>
                    <a:solidFill>
                      <a:srgbClr val="FEF4E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Analisi sulla generalizzazione e lo scaling</a:t>
                      </a:r>
                    </a:p>
                  </a:txBody>
                  <a:tcPr marL="81915" marR="81915" marT="40957" marB="40957" anchor="ctr">
                    <a:cell3D prstMaterial="dkEdge">
                      <a:bevel prst="cross"/>
                      <a:lightRig rig="flood" dir="t"/>
                    </a:cell3D>
                    <a:solidFill>
                      <a:srgbClr val="FEF4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5132251"/>
                  </a:ext>
                </a:extLst>
              </a:tr>
              <a:tr h="225103">
                <a:tc>
                  <a:txBody>
                    <a:bodyPr/>
                    <a:lstStyle/>
                    <a:p>
                      <a:r>
                        <a:rPr lang="it-IT" sz="13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it-IT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1915" marR="81915" marT="40957" marB="40957" anchor="ctr">
                    <a:cell3D prstMaterial="dkEdge">
                      <a:bevel prst="cross"/>
                      <a:lightRig rig="flood" dir="t"/>
                    </a:cell3D>
                    <a:solidFill>
                      <a:srgbClr val="FEF4E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Mix 50% reali + 50% sintetici</a:t>
                      </a:r>
                    </a:p>
                  </a:txBody>
                  <a:tcPr marL="81915" marR="81915" marT="40957" marB="40957" anchor="ctr">
                    <a:cell3D prstMaterial="dkEdge">
                      <a:bevel prst="cross"/>
                      <a:lightRig rig="flood" dir="t"/>
                    </a:cell3D>
                    <a:solidFill>
                      <a:srgbClr val="FEF4E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Scenario ibrido equilibrato</a:t>
                      </a:r>
                    </a:p>
                  </a:txBody>
                  <a:tcPr marL="81915" marR="81915" marT="40957" marB="40957" anchor="ctr">
                    <a:cell3D prstMaterial="dkEdge">
                      <a:bevel prst="cross"/>
                      <a:lightRig rig="flood" dir="t"/>
                    </a:cell3D>
                    <a:solidFill>
                      <a:srgbClr val="FEF4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5710397"/>
                  </a:ext>
                </a:extLst>
              </a:tr>
              <a:tr h="382675">
                <a:tc>
                  <a:txBody>
                    <a:bodyPr/>
                    <a:lstStyle/>
                    <a:p>
                      <a:r>
                        <a:rPr lang="it-IT" sz="13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it-IT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1915" marR="81915" marT="40957" marB="40957" anchor="ctr">
                    <a:cell3D prstMaterial="dkEdge">
                      <a:bevel prst="cross"/>
                      <a:lightRig rig="flood" dir="t"/>
                    </a:cell3D>
                    <a:solidFill>
                      <a:srgbClr val="FEF4E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20% reali + 80% sintetici</a:t>
                      </a:r>
                    </a:p>
                  </a:txBody>
                  <a:tcPr marL="81915" marR="81915" marT="40957" marB="40957" anchor="ctr">
                    <a:cell3D prstMaterial="dkEdge">
                      <a:bevel prst="cross"/>
                      <a:lightRig rig="flood" dir="t"/>
                    </a:cell3D>
                    <a:solidFill>
                      <a:srgbClr val="FEF4E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Simulazione di scarsità di dati reali</a:t>
                      </a:r>
                    </a:p>
                  </a:txBody>
                  <a:tcPr marL="81915" marR="81915" marT="40957" marB="40957" anchor="ctr">
                    <a:cell3D prstMaterial="dkEdge">
                      <a:bevel prst="cross"/>
                      <a:lightRig rig="flood" dir="t"/>
                    </a:cell3D>
                    <a:solidFill>
                      <a:srgbClr val="FEF4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4980613"/>
                  </a:ext>
                </a:extLst>
              </a:tr>
              <a:tr h="382675">
                <a:tc>
                  <a:txBody>
                    <a:bodyPr/>
                    <a:lstStyle/>
                    <a:p>
                      <a:r>
                        <a:rPr lang="it-IT" sz="13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it-IT" sz="13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1915" marR="81915" marT="40957" marB="40957" anchor="ctr">
                    <a:cell3D prstMaterial="dkEdge">
                      <a:bevel prst="cross"/>
                      <a:lightRig rig="flood" dir="t"/>
                    </a:cell3D>
                    <a:solidFill>
                      <a:srgbClr val="FEF4E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Reali + minoranze sintetiche (SMOTE/LLM)</a:t>
                      </a:r>
                    </a:p>
                  </a:txBody>
                  <a:tcPr marL="81915" marR="81915" marT="40957" marB="40957" anchor="ctr">
                    <a:cell3D prstMaterial="dkEdge">
                      <a:bevel prst="cross"/>
                      <a:lightRig rig="flood" dir="t"/>
                    </a:cell3D>
                    <a:solidFill>
                      <a:srgbClr val="FEF4E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Miglioramento della classe minoritaria</a:t>
                      </a:r>
                    </a:p>
                  </a:txBody>
                  <a:tcPr marL="81915" marR="81915" marT="40957" marB="40957" anchor="ctr">
                    <a:cell3D prstMaterial="dkEdge">
                      <a:bevel prst="cross"/>
                      <a:lightRig rig="flood" dir="t"/>
                    </a:cell3D>
                    <a:solidFill>
                      <a:srgbClr val="FEF4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3293455"/>
                  </a:ext>
                </a:extLst>
              </a:tr>
            </a:tbl>
          </a:graphicData>
        </a:graphic>
      </p:graphicFrame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3127F8A7-DEEF-B12D-2249-0C364900B3D0}"/>
              </a:ext>
            </a:extLst>
          </p:cNvPr>
          <p:cNvSpPr txBox="1"/>
          <p:nvPr/>
        </p:nvSpPr>
        <p:spPr>
          <a:xfrm>
            <a:off x="6883893" y="1943332"/>
            <a:ext cx="1906859" cy="276999"/>
          </a:xfrm>
          <a:prstGeom prst="rect">
            <a:avLst/>
          </a:prstGeom>
          <a:solidFill>
            <a:schemeClr val="accent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Opzionale, valuteremo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8C7F90BD-767D-1DD6-28B8-2A9ABA52ADFF}"/>
              </a:ext>
            </a:extLst>
          </p:cNvPr>
          <p:cNvSpPr txBox="1"/>
          <p:nvPr/>
        </p:nvSpPr>
        <p:spPr>
          <a:xfrm>
            <a:off x="0" y="2475736"/>
            <a:ext cx="895721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⚙️ </a:t>
            </a:r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Esempi di possibili strategie sperimentali di training</a:t>
            </a:r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022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enza nome.mov">
            <a:hlinkClick r:id="" action="ppaction://media"/>
            <a:extLst>
              <a:ext uri="{FF2B5EF4-FFF2-40B4-BE49-F238E27FC236}">
                <a16:creationId xmlns:a16="http://schemas.microsoft.com/office/drawing/2014/main" id="{C05B2239-2876-1DA8-B338-4483F4EB42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7466" t="17344" r="37669" b="12195"/>
          <a:stretch/>
        </p:blipFill>
        <p:spPr>
          <a:xfrm>
            <a:off x="5669441" y="1254642"/>
            <a:ext cx="2623953" cy="335082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678A13C2-CB0F-9C22-5A20-178E4556B2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7600" y="21336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D6F8C10-3BBB-7DCA-EC79-57BCBBEFE5B7}"/>
              </a:ext>
            </a:extLst>
          </p:cNvPr>
          <p:cNvSpPr txBox="1"/>
          <p:nvPr/>
        </p:nvSpPr>
        <p:spPr>
          <a:xfrm>
            <a:off x="332007" y="1664299"/>
            <a:ext cx="5146288" cy="2554545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Una cartella </a:t>
            </a:r>
            <a:r>
              <a:rPr lang="it-IT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contenente i file di codice utilizzati nel progetto commentati dettagliatamente. </a:t>
            </a:r>
          </a:p>
          <a:p>
            <a:pPr marL="342900" indent="-342900">
              <a:buFont typeface="+mj-lt"/>
              <a:buAutoNum type="arabicPeriod"/>
            </a:pPr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 file eseguibile. </a:t>
            </a:r>
          </a:p>
          <a:p>
            <a:pPr marL="342900" indent="-342900">
              <a:buFont typeface="+mj-lt"/>
              <a:buAutoNum type="arabicPeriod"/>
            </a:pPr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 report dettagliato che articola l'approccio metodologico adottato, esponendo le ragioni che hanno guidato la selezione di specifiche soluzioni in favore di altre opzioni.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9A45147-8EE4-7FEC-AF92-46F225C11F32}"/>
              </a:ext>
            </a:extLst>
          </p:cNvPr>
          <p:cNvSpPr txBox="1"/>
          <p:nvPr/>
        </p:nvSpPr>
        <p:spPr>
          <a:xfrm>
            <a:off x="1530731" y="212103"/>
            <a:ext cx="60835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MATERIALE DA PRODURRE</a:t>
            </a:r>
          </a:p>
        </p:txBody>
      </p:sp>
    </p:spTree>
    <p:extLst>
      <p:ext uri="{BB962C8B-B14F-4D97-AF65-F5344CB8AC3E}">
        <p14:creationId xmlns:p14="http://schemas.microsoft.com/office/powerpoint/2010/main" val="2792502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04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>
            <a:extLst>
              <a:ext uri="{FF2B5EF4-FFF2-40B4-BE49-F238E27FC236}">
                <a16:creationId xmlns:a16="http://schemas.microsoft.com/office/drawing/2014/main" id="{678A13C2-CB0F-9C22-5A20-178E4556B2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7600" y="21336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3" name="Immagine 2" descr="Immagine che contiene arte, schermata, dipinto, cartone animato&#10;&#10;Descrizione generata automaticamente">
            <a:extLst>
              <a:ext uri="{FF2B5EF4-FFF2-40B4-BE49-F238E27FC236}">
                <a16:creationId xmlns:a16="http://schemas.microsoft.com/office/drawing/2014/main" id="{8A7A9278-EABB-5A48-6A2C-B6ACC4E7D0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12" r="10117"/>
          <a:stretch/>
        </p:blipFill>
        <p:spPr>
          <a:xfrm>
            <a:off x="-21266" y="19050"/>
            <a:ext cx="5018568" cy="5143499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9A45147-8EE4-7FEC-AF92-46F225C11F32}"/>
              </a:ext>
            </a:extLst>
          </p:cNvPr>
          <p:cNvSpPr txBox="1"/>
          <p:nvPr/>
        </p:nvSpPr>
        <p:spPr>
          <a:xfrm>
            <a:off x="6485503" y="2596558"/>
            <a:ext cx="60835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BUON LAVORO!</a:t>
            </a:r>
          </a:p>
        </p:txBody>
      </p:sp>
    </p:spTree>
    <p:extLst>
      <p:ext uri="{BB962C8B-B14F-4D97-AF65-F5344CB8AC3E}">
        <p14:creationId xmlns:p14="http://schemas.microsoft.com/office/powerpoint/2010/main" val="3705712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sellaDiTesto 8">
            <a:extLst>
              <a:ext uri="{FF2B5EF4-FFF2-40B4-BE49-F238E27FC236}">
                <a16:creationId xmlns:a16="http://schemas.microsoft.com/office/drawing/2014/main" id="{2C4EF410-5A12-612F-9341-4F783941D7B9}"/>
              </a:ext>
            </a:extLst>
          </p:cNvPr>
          <p:cNvSpPr txBox="1"/>
          <p:nvPr/>
        </p:nvSpPr>
        <p:spPr>
          <a:xfrm>
            <a:off x="4324172" y="1976931"/>
            <a:ext cx="396200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Valutare l’efficacia dei modelli linguistici di grandi dimensioni (LLM), come </a:t>
            </a: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ChatGPT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DeepSeek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 altri, nella generazione di dati sintetici realistici per il diabete di tipo 1.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9F3DDB4-47DF-0ED3-55FB-77C1C7BB5F2C}"/>
              </a:ext>
            </a:extLst>
          </p:cNvPr>
          <p:cNvSpPr txBox="1"/>
          <p:nvPr/>
        </p:nvSpPr>
        <p:spPr>
          <a:xfrm>
            <a:off x="1026531" y="2223183"/>
            <a:ext cx="36768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OBIETTIVO</a:t>
            </a: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AB0FE8E1-97E0-D64B-E850-9ABC334F469C}"/>
              </a:ext>
            </a:extLst>
          </p:cNvPr>
          <p:cNvSpPr/>
          <p:nvPr/>
        </p:nvSpPr>
        <p:spPr>
          <a:xfrm>
            <a:off x="0" y="4989443"/>
            <a:ext cx="9144000" cy="15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0EAD91F0-EF41-AB17-C365-6AF26FD277E6}"/>
              </a:ext>
            </a:extLst>
          </p:cNvPr>
          <p:cNvSpPr/>
          <p:nvPr/>
        </p:nvSpPr>
        <p:spPr>
          <a:xfrm>
            <a:off x="4396409" y="3481390"/>
            <a:ext cx="1239337" cy="61449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D740D7EB-0411-02F2-65C2-31F6F04DB46B}"/>
              </a:ext>
            </a:extLst>
          </p:cNvPr>
          <p:cNvSpPr/>
          <p:nvPr/>
        </p:nvSpPr>
        <p:spPr>
          <a:xfrm>
            <a:off x="4396409" y="1872954"/>
            <a:ext cx="1239337" cy="61449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49949568-C68E-C805-E1D4-328DFD99B51A}"/>
              </a:ext>
            </a:extLst>
          </p:cNvPr>
          <p:cNvSpPr/>
          <p:nvPr/>
        </p:nvSpPr>
        <p:spPr>
          <a:xfrm rot="5400000">
            <a:off x="7625592" y="2715678"/>
            <a:ext cx="1239337" cy="61449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29164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>
            <a:extLst>
              <a:ext uri="{FF2B5EF4-FFF2-40B4-BE49-F238E27FC236}">
                <a16:creationId xmlns:a16="http://schemas.microsoft.com/office/drawing/2014/main" id="{D15795F1-A8AB-A959-FF02-8B0D4EFF7E67}"/>
              </a:ext>
            </a:extLst>
          </p:cNvPr>
          <p:cNvSpPr/>
          <p:nvPr/>
        </p:nvSpPr>
        <p:spPr>
          <a:xfrm>
            <a:off x="4674549" y="1649338"/>
            <a:ext cx="4411767" cy="3238856"/>
          </a:xfrm>
          <a:prstGeom prst="rect">
            <a:avLst/>
          </a:prstGeom>
          <a:solidFill>
            <a:srgbClr val="FEF4EA"/>
          </a:solidFill>
          <a:ln>
            <a:solidFill>
              <a:schemeClr val="accent6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933CD215-B446-BCCD-781C-421402D9ABE2}"/>
              </a:ext>
            </a:extLst>
          </p:cNvPr>
          <p:cNvSpPr/>
          <p:nvPr/>
        </p:nvSpPr>
        <p:spPr>
          <a:xfrm>
            <a:off x="100411" y="1649338"/>
            <a:ext cx="4411767" cy="3238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0B52AB9-D9CF-5AD9-8719-26BE4AF90F56}"/>
              </a:ext>
            </a:extLst>
          </p:cNvPr>
          <p:cNvSpPr txBox="1"/>
          <p:nvPr/>
        </p:nvSpPr>
        <p:spPr>
          <a:xfrm>
            <a:off x="1530731" y="212103"/>
            <a:ext cx="60835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INTRODUZIONE AL PROBLEMA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7E6DB5D-6D1B-9EC7-902A-ACE685FCF434}"/>
              </a:ext>
            </a:extLst>
          </p:cNvPr>
          <p:cNvSpPr txBox="1"/>
          <p:nvPr/>
        </p:nvSpPr>
        <p:spPr>
          <a:xfrm>
            <a:off x="160233" y="1729497"/>
            <a:ext cx="4514316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🩺 Diabete di Tipo 1 – Contesto Clinico</a:t>
            </a: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Cos’è:</a:t>
            </a: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Malattia autoimmune → distruzione cellule 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 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pancreatiche → assenza di insulina</a:t>
            </a: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Diagnosi:</a:t>
            </a: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Esordio spesso in età pediatrica/adolescenziale, anche in adulti</a:t>
            </a: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Gestione:</a:t>
            </a: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Insulinoterapia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obbligatoria</a:t>
            </a: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Monitoraggio continuo della glicemia</a:t>
            </a: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Rischio alto di complicanze acute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5C2AB45-0A1E-FEA6-BF4E-AB9482AC7AED}"/>
              </a:ext>
            </a:extLst>
          </p:cNvPr>
          <p:cNvSpPr txBox="1"/>
          <p:nvPr/>
        </p:nvSpPr>
        <p:spPr>
          <a:xfrm>
            <a:off x="4894602" y="1729497"/>
            <a:ext cx="4713004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🩺 Diabete di Tipo 2 – Contesto Clinico</a:t>
            </a: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Cos’è:</a:t>
            </a:r>
            <a:b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Patologia metabolica cronica →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insulino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-resistenza + progressiva disfunzione 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β-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cellulare</a:t>
            </a:r>
          </a:p>
          <a:p>
            <a:pPr>
              <a:buFont typeface="Arial" panose="020B0604020202020204" pitchFamily="34" charset="0"/>
              <a:buChar char="•"/>
            </a:pP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Diagnosi:</a:t>
            </a:r>
            <a:b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Spesso asintomatico per anni → diagnosi tardiva</a:t>
            </a: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Associato a sovrappeso, sedentarietà, familiarità</a:t>
            </a: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Gestione:</a:t>
            </a:r>
            <a:b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Interventi sullo stile di vita</a:t>
            </a: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Farmaci orali/ipoglicemizzanti</a:t>
            </a: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Insulina solo in fasi avanzate</a:t>
            </a:r>
          </a:p>
        </p:txBody>
      </p:sp>
    </p:spTree>
    <p:extLst>
      <p:ext uri="{BB962C8B-B14F-4D97-AF65-F5344CB8AC3E}">
        <p14:creationId xmlns:p14="http://schemas.microsoft.com/office/powerpoint/2010/main" val="3383973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>
            <a:extLst>
              <a:ext uri="{FF2B5EF4-FFF2-40B4-BE49-F238E27FC236}">
                <a16:creationId xmlns:a16="http://schemas.microsoft.com/office/drawing/2014/main" id="{70B52AB9-D9CF-5AD9-8719-26BE4AF90F56}"/>
              </a:ext>
            </a:extLst>
          </p:cNvPr>
          <p:cNvSpPr txBox="1"/>
          <p:nvPr/>
        </p:nvSpPr>
        <p:spPr>
          <a:xfrm>
            <a:off x="1530731" y="212103"/>
            <a:ext cx="60835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INTRODUZIONE AL PROBLEMA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035DC89-6D84-5E8B-46D1-2457FF233B8C}"/>
              </a:ext>
            </a:extLst>
          </p:cNvPr>
          <p:cNvSpPr txBox="1"/>
          <p:nvPr/>
        </p:nvSpPr>
        <p:spPr>
          <a:xfrm>
            <a:off x="271329" y="1680761"/>
            <a:ext cx="471300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Problemi dei dataset pubblici sul diabete</a:t>
            </a:r>
          </a:p>
          <a:p>
            <a:endParaRPr lang="it-IT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✅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Esistono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alcuni dataset pubblici per il diabete </a:t>
            </a: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❌ Ma presentano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limitazioni importanti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E1239BE-2C2A-681F-039E-30E778B86D67}"/>
              </a:ext>
            </a:extLst>
          </p:cNvPr>
          <p:cNvSpPr txBox="1"/>
          <p:nvPr/>
        </p:nvSpPr>
        <p:spPr>
          <a:xfrm>
            <a:off x="1219912" y="2793941"/>
            <a:ext cx="471300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🔄 Non confrontabili tra loro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Strutture diverse → variabili non omogenee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Terminologia e codifiche non standard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81683FED-8BEB-EC4D-B786-B5C991A4CF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2378" y="1179365"/>
            <a:ext cx="4127617" cy="3470019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9E82966-EDFD-1095-0431-41F85AD56EAE}"/>
              </a:ext>
            </a:extLst>
          </p:cNvPr>
          <p:cNvSpPr txBox="1"/>
          <p:nvPr/>
        </p:nvSpPr>
        <p:spPr>
          <a:xfrm>
            <a:off x="6469171" y="4649384"/>
            <a:ext cx="276029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Immagine generata con SORA, prompt: diabete tipo 1</a:t>
            </a:r>
          </a:p>
        </p:txBody>
      </p:sp>
    </p:spTree>
    <p:extLst>
      <p:ext uri="{BB962C8B-B14F-4D97-AF65-F5344CB8AC3E}">
        <p14:creationId xmlns:p14="http://schemas.microsoft.com/office/powerpoint/2010/main" val="4072637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324CF978-D456-1AF7-10F5-BAAEC41DFFAC}"/>
              </a:ext>
            </a:extLst>
          </p:cNvPr>
          <p:cNvSpPr txBox="1"/>
          <p:nvPr/>
        </p:nvSpPr>
        <p:spPr>
          <a:xfrm>
            <a:off x="640935" y="1704844"/>
            <a:ext cx="8315058" cy="1923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2425" indent="-342900">
              <a:lnSpc>
                <a:spcPct val="150000"/>
              </a:lnSpc>
              <a:buFont typeface="+mj-lt"/>
              <a:buAutoNum type="arabicPeriod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Preparazione del dataset</a:t>
            </a:r>
          </a:p>
          <a:p>
            <a:pPr marL="352425" indent="-342900">
              <a:lnSpc>
                <a:spcPct val="150000"/>
              </a:lnSpc>
              <a:buFont typeface="+mj-lt"/>
              <a:buAutoNum type="arabicPeriod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Generazione con LLM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Generazione con tecniche classiche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Valutazione della bontà dei dati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Predizione</a:t>
            </a:r>
          </a:p>
          <a:p>
            <a:pPr marL="520700" indent="-342900">
              <a:buFont typeface="+mj-lt"/>
              <a:buAutoNum type="arabicPeriod"/>
            </a:pP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0B52AB9-D9CF-5AD9-8719-26BE4AF90F56}"/>
              </a:ext>
            </a:extLst>
          </p:cNvPr>
          <p:cNvSpPr txBox="1"/>
          <p:nvPr/>
        </p:nvSpPr>
        <p:spPr>
          <a:xfrm>
            <a:off x="1530731" y="212103"/>
            <a:ext cx="60835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PIPELINE</a:t>
            </a:r>
          </a:p>
        </p:txBody>
      </p:sp>
      <p:pic>
        <p:nvPicPr>
          <p:cNvPr id="15" name="Immagine 14" descr="Immagine che contiene testo, diagramma, schizzo, schermata&#10;&#10;Descrizione generata automaticamente">
            <a:extLst>
              <a:ext uri="{FF2B5EF4-FFF2-40B4-BE49-F238E27FC236}">
                <a16:creationId xmlns:a16="http://schemas.microsoft.com/office/drawing/2014/main" id="{D7459820-4130-ABE8-AAD2-A6E491E223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4778" y="1464149"/>
            <a:ext cx="4519995" cy="244863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301C538-F3CD-56BA-6851-CABD75A09DDA}"/>
              </a:ext>
            </a:extLst>
          </p:cNvPr>
          <p:cNvSpPr txBox="1"/>
          <p:nvPr/>
        </p:nvSpPr>
        <p:spPr>
          <a:xfrm>
            <a:off x="6995301" y="2571750"/>
            <a:ext cx="471611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4000" dirty="0"/>
              <a:t>📊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38929596-2F50-1A59-4BB3-829C6C9106FC}"/>
              </a:ext>
            </a:extLst>
          </p:cNvPr>
          <p:cNvSpPr txBox="1"/>
          <p:nvPr/>
        </p:nvSpPr>
        <p:spPr>
          <a:xfrm rot="4927984">
            <a:off x="6025331" y="2817972"/>
            <a:ext cx="17828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5400" dirty="0"/>
              <a:t>🔍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F6B5D954-6525-A21F-6EB6-8A4528457D9E}"/>
              </a:ext>
            </a:extLst>
          </p:cNvPr>
          <p:cNvSpPr txBox="1"/>
          <p:nvPr/>
        </p:nvSpPr>
        <p:spPr>
          <a:xfrm>
            <a:off x="4171613" y="2194901"/>
            <a:ext cx="115866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6000" dirty="0"/>
              <a:t>☁️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034C7428-F6C1-195D-6AC2-106677D5256B}"/>
              </a:ext>
            </a:extLst>
          </p:cNvPr>
          <p:cNvSpPr txBox="1"/>
          <p:nvPr/>
        </p:nvSpPr>
        <p:spPr>
          <a:xfrm>
            <a:off x="4344746" y="2358869"/>
            <a:ext cx="777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LLM</a:t>
            </a:r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F9109A6B-D029-E0B5-E67F-5D464D73530F}"/>
              </a:ext>
            </a:extLst>
          </p:cNvPr>
          <p:cNvSpPr/>
          <p:nvPr/>
        </p:nvSpPr>
        <p:spPr>
          <a:xfrm>
            <a:off x="0" y="4989443"/>
            <a:ext cx="9144000" cy="15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4852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3B18EC96-6950-A2C7-1D3A-E255B3B1F2B7}"/>
              </a:ext>
            </a:extLst>
          </p:cNvPr>
          <p:cNvSpPr/>
          <p:nvPr/>
        </p:nvSpPr>
        <p:spPr>
          <a:xfrm>
            <a:off x="623843" y="2477093"/>
            <a:ext cx="8161234" cy="322107"/>
          </a:xfrm>
          <a:prstGeom prst="rect">
            <a:avLst/>
          </a:prstGeom>
          <a:solidFill>
            <a:srgbClr val="FEF4EA"/>
          </a:solidFill>
          <a:ln>
            <a:solidFill>
              <a:schemeClr val="accent6">
                <a:lumMod val="2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24CF978-D456-1AF7-10F5-BAAEC41DFFAC}"/>
              </a:ext>
            </a:extLst>
          </p:cNvPr>
          <p:cNvSpPr txBox="1"/>
          <p:nvPr/>
        </p:nvSpPr>
        <p:spPr>
          <a:xfrm>
            <a:off x="623843" y="2477093"/>
            <a:ext cx="831505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«Crea la scheda clinica sintetica di un paziente con diabete di tipo 1, 14 anni, femmina, in terapia insulinica.»</a:t>
            </a: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🔧 Il prompt può includere:</a:t>
            </a: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istruzioni chiare (es. formato desiderato)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esempi (→ </a:t>
            </a:r>
            <a:r>
              <a:rPr lang="it-IT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few</a:t>
            </a:r>
            <a:r>
              <a:rPr lang="it-IT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-shot/one-shot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vincoli (es. range di valori clinici)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domande multiple o sequenziali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0B52AB9-D9CF-5AD9-8719-26BE4AF90F56}"/>
              </a:ext>
            </a:extLst>
          </p:cNvPr>
          <p:cNvSpPr txBox="1"/>
          <p:nvPr/>
        </p:nvSpPr>
        <p:spPr>
          <a:xfrm>
            <a:off x="1530731" y="212103"/>
            <a:ext cx="60835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SPUNTI IMPLEMENTATIVI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785A6C9-E1B6-07EA-EE4F-9D7E60ED6E91}"/>
              </a:ext>
            </a:extLst>
          </p:cNvPr>
          <p:cNvSpPr txBox="1"/>
          <p:nvPr/>
        </p:nvSpPr>
        <p:spPr>
          <a:xfrm>
            <a:off x="326877" y="1435894"/>
            <a:ext cx="887267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07950">
              <a:buFont typeface="Arial" panose="020B0604020202020204" pitchFamily="34" charset="0"/>
              <a:buChar char="•"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Prompt engineering: è l’arte (e la tecnica) di progettare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istruzioni (prompt)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ottimizzate per ottenere risposte coerenti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505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tangolo 13">
            <a:extLst>
              <a:ext uri="{FF2B5EF4-FFF2-40B4-BE49-F238E27FC236}">
                <a16:creationId xmlns:a16="http://schemas.microsoft.com/office/drawing/2014/main" id="{EDF87F02-E55F-3660-84C9-60CE194DB80D}"/>
              </a:ext>
            </a:extLst>
          </p:cNvPr>
          <p:cNvSpPr/>
          <p:nvPr/>
        </p:nvSpPr>
        <p:spPr>
          <a:xfrm>
            <a:off x="4224814" y="3174874"/>
            <a:ext cx="4507440" cy="974187"/>
          </a:xfrm>
          <a:prstGeom prst="rect">
            <a:avLst/>
          </a:prstGeom>
          <a:solidFill>
            <a:srgbClr val="FEF4EA"/>
          </a:solidFill>
          <a:ln>
            <a:solidFill>
              <a:schemeClr val="accent6">
                <a:lumMod val="2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5A591F9-0B7A-E14C-D37A-4EB263B6EEB6}"/>
              </a:ext>
            </a:extLst>
          </p:cNvPr>
          <p:cNvSpPr txBox="1"/>
          <p:nvPr/>
        </p:nvSpPr>
        <p:spPr>
          <a:xfrm>
            <a:off x="633680" y="2610178"/>
            <a:ext cx="3387678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🎯 One-shot Learning</a:t>
            </a:r>
          </a:p>
          <a:p>
            <a:endParaRPr lang="it-IT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Dai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 solo esempio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 modello per mostrargli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dovrebbe generare il risultato.</a:t>
            </a: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0B52AB9-D9CF-5AD9-8719-26BE4AF90F56}"/>
              </a:ext>
            </a:extLst>
          </p:cNvPr>
          <p:cNvSpPr txBox="1"/>
          <p:nvPr/>
        </p:nvSpPr>
        <p:spPr>
          <a:xfrm>
            <a:off x="1530731" y="212103"/>
            <a:ext cx="60835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SPUNTI IMPLEMENTATIVI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39D7835-649B-83FA-7E4B-F8A77D5A91ED}"/>
              </a:ext>
            </a:extLst>
          </p:cNvPr>
          <p:cNvSpPr txBox="1"/>
          <p:nvPr/>
        </p:nvSpPr>
        <p:spPr>
          <a:xfrm>
            <a:off x="6580262" y="0"/>
            <a:ext cx="2563738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it-IT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FASE 2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1512E44-A1AF-A48D-E01D-693A99364AC0}"/>
              </a:ext>
            </a:extLst>
          </p:cNvPr>
          <p:cNvSpPr txBox="1"/>
          <p:nvPr/>
        </p:nvSpPr>
        <p:spPr>
          <a:xfrm>
            <a:off x="326877" y="1435894"/>
            <a:ext cx="887267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07950">
              <a:buFont typeface="Arial" panose="020B0604020202020204" pitchFamily="34" charset="0"/>
              <a:buChar char="•"/>
            </a:pPr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PROMPT ENGINEERING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è l’arte (e la tecnica) di progettare </a:t>
            </a:r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istruzioni (prompt)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ottimizzate per ottenere risposte coerenti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8062FB9-B4D8-BA43-BFF5-5D061FBD649E}"/>
              </a:ext>
            </a:extLst>
          </p:cNvPr>
          <p:cNvSpPr txBox="1"/>
          <p:nvPr/>
        </p:nvSpPr>
        <p:spPr>
          <a:xfrm>
            <a:off x="4224814" y="2517845"/>
            <a:ext cx="471089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📌 Esempio:</a:t>
            </a: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Prompt:</a:t>
            </a:r>
          </a:p>
          <a:p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«Paziente: Maschio, 16 anni, diabete tipo 1. HbA1c: 8.2%. Terapia: Insulina basale + bolo. Complicanze: Nessuna.</a:t>
            </a: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Ora genera un nuovo paziente simile con caratteristiche differenti.»</a:t>
            </a:r>
          </a:p>
        </p:txBody>
      </p:sp>
    </p:spTree>
    <p:extLst>
      <p:ext uri="{BB962C8B-B14F-4D97-AF65-F5344CB8AC3E}">
        <p14:creationId xmlns:p14="http://schemas.microsoft.com/office/powerpoint/2010/main" val="297070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>
            <a:extLst>
              <a:ext uri="{FF2B5EF4-FFF2-40B4-BE49-F238E27FC236}">
                <a16:creationId xmlns:a16="http://schemas.microsoft.com/office/drawing/2014/main" id="{79C151DB-85C2-BD60-1BBC-0ADE9A49E6A2}"/>
              </a:ext>
            </a:extLst>
          </p:cNvPr>
          <p:cNvSpPr/>
          <p:nvPr/>
        </p:nvSpPr>
        <p:spPr>
          <a:xfrm>
            <a:off x="4193849" y="2870967"/>
            <a:ext cx="4772826" cy="180862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5A591F9-0B7A-E14C-D37A-4EB263B6EEB6}"/>
              </a:ext>
            </a:extLst>
          </p:cNvPr>
          <p:cNvSpPr txBox="1"/>
          <p:nvPr/>
        </p:nvSpPr>
        <p:spPr>
          <a:xfrm>
            <a:off x="668160" y="2610178"/>
            <a:ext cx="3387678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🎯 </a:t>
            </a:r>
            <a:r>
              <a:rPr lang="it-IT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Few</a:t>
            </a:r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-shot Learning</a:t>
            </a:r>
          </a:p>
          <a:p>
            <a:endParaRPr lang="it-IT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Dai al modello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pochi esempi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(2–5 o più) per far capire 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pattern o lo stile da seguire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0B52AB9-D9CF-5AD9-8719-26BE4AF90F56}"/>
              </a:ext>
            </a:extLst>
          </p:cNvPr>
          <p:cNvSpPr txBox="1"/>
          <p:nvPr/>
        </p:nvSpPr>
        <p:spPr>
          <a:xfrm>
            <a:off x="1530731" y="212103"/>
            <a:ext cx="60835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SPUNTI IMPLEMENTATIVI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39D7835-649B-83FA-7E4B-F8A77D5A91ED}"/>
              </a:ext>
            </a:extLst>
          </p:cNvPr>
          <p:cNvSpPr txBox="1"/>
          <p:nvPr/>
        </p:nvSpPr>
        <p:spPr>
          <a:xfrm>
            <a:off x="6580262" y="0"/>
            <a:ext cx="2563738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it-IT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FASE 2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1512E44-A1AF-A48D-E01D-693A99364AC0}"/>
              </a:ext>
            </a:extLst>
          </p:cNvPr>
          <p:cNvSpPr txBox="1"/>
          <p:nvPr/>
        </p:nvSpPr>
        <p:spPr>
          <a:xfrm>
            <a:off x="326877" y="1435894"/>
            <a:ext cx="887267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07950">
              <a:buFont typeface="Arial" panose="020B0604020202020204" pitchFamily="34" charset="0"/>
              <a:buChar char="•"/>
            </a:pPr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PROMPT ENGINEERING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è l’arte (e la tecnica) di progettare </a:t>
            </a:r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istruzioni (prompt)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ottimizzate per ottenere risposte coerenti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8062FB9-B4D8-BA43-BFF5-5D061FBD649E}"/>
              </a:ext>
            </a:extLst>
          </p:cNvPr>
          <p:cNvSpPr txBox="1"/>
          <p:nvPr/>
        </p:nvSpPr>
        <p:spPr>
          <a:xfrm>
            <a:off x="4193849" y="2219581"/>
            <a:ext cx="4710896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📌 Esempio:</a:t>
            </a: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Prompt:</a:t>
            </a:r>
          </a:p>
          <a:p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Esempio 1</a:t>
            </a: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Paziente: Femmina, 13 anni, HbA1c: 9.0%, Terapia: CSII, Note: …</a:t>
            </a: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Esempio 2</a:t>
            </a: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Paziente: Maschio, 17 anni, HbA1c: 7.8%, Terapia: MDI, Note: …</a:t>
            </a: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Nuovo paziente:</a:t>
            </a: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Paziente: …</a:t>
            </a:r>
          </a:p>
        </p:txBody>
      </p:sp>
    </p:spTree>
    <p:extLst>
      <p:ext uri="{BB962C8B-B14F-4D97-AF65-F5344CB8AC3E}">
        <p14:creationId xmlns:p14="http://schemas.microsoft.com/office/powerpoint/2010/main" val="1630356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tangolo 13">
            <a:extLst>
              <a:ext uri="{FF2B5EF4-FFF2-40B4-BE49-F238E27FC236}">
                <a16:creationId xmlns:a16="http://schemas.microsoft.com/office/drawing/2014/main" id="{EDF87F02-E55F-3660-84C9-60CE194DB80D}"/>
              </a:ext>
            </a:extLst>
          </p:cNvPr>
          <p:cNvSpPr/>
          <p:nvPr/>
        </p:nvSpPr>
        <p:spPr>
          <a:xfrm>
            <a:off x="4224814" y="3174874"/>
            <a:ext cx="4710896" cy="974187"/>
          </a:xfrm>
          <a:prstGeom prst="rect">
            <a:avLst/>
          </a:prstGeom>
          <a:solidFill>
            <a:srgbClr val="FEF4EA"/>
          </a:solidFill>
          <a:ln>
            <a:solidFill>
              <a:schemeClr val="accent6">
                <a:lumMod val="2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5A591F9-0B7A-E14C-D37A-4EB263B6EEB6}"/>
              </a:ext>
            </a:extLst>
          </p:cNvPr>
          <p:cNvSpPr txBox="1"/>
          <p:nvPr/>
        </p:nvSpPr>
        <p:spPr>
          <a:xfrm>
            <a:off x="633680" y="2610178"/>
            <a:ext cx="3387678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🎯  Zero-shot Learning</a:t>
            </a:r>
          </a:p>
          <a:p>
            <a:endParaRPr lang="it-IT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Nessun esempio → il modello si basa solo sul prompt (meno preciso nei compiti clinici)</a:t>
            </a: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0B52AB9-D9CF-5AD9-8719-26BE4AF90F56}"/>
              </a:ext>
            </a:extLst>
          </p:cNvPr>
          <p:cNvSpPr txBox="1"/>
          <p:nvPr/>
        </p:nvSpPr>
        <p:spPr>
          <a:xfrm>
            <a:off x="1530731" y="212103"/>
            <a:ext cx="60835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SPUNTI IMPLEMENTATIVI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39D7835-649B-83FA-7E4B-F8A77D5A91ED}"/>
              </a:ext>
            </a:extLst>
          </p:cNvPr>
          <p:cNvSpPr txBox="1"/>
          <p:nvPr/>
        </p:nvSpPr>
        <p:spPr>
          <a:xfrm>
            <a:off x="6580262" y="0"/>
            <a:ext cx="2563738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it-IT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FASE 2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1512E44-A1AF-A48D-E01D-693A99364AC0}"/>
              </a:ext>
            </a:extLst>
          </p:cNvPr>
          <p:cNvSpPr txBox="1"/>
          <p:nvPr/>
        </p:nvSpPr>
        <p:spPr>
          <a:xfrm>
            <a:off x="326877" y="1435894"/>
            <a:ext cx="887267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107950">
              <a:buFont typeface="Arial" panose="020B0604020202020204" pitchFamily="34" charset="0"/>
              <a:buChar char="•"/>
            </a:pPr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PROMPT ENGINEERING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è l’arte (e la tecnica) di progettare </a:t>
            </a:r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istruzioni (prompt)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ottimizzate per ottenere risposte coerenti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8062FB9-B4D8-BA43-BFF5-5D061FBD649E}"/>
              </a:ext>
            </a:extLst>
          </p:cNvPr>
          <p:cNvSpPr txBox="1"/>
          <p:nvPr/>
        </p:nvSpPr>
        <p:spPr>
          <a:xfrm>
            <a:off x="4224814" y="2517845"/>
            <a:ext cx="471089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📌 Esempio:</a:t>
            </a:r>
          </a:p>
          <a:p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Prompt:</a:t>
            </a:r>
          </a:p>
          <a:p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 la scheda clinica sintetica di un paziente con diabete di tipo 1. Includi età, sesso, livello di HbA1c, terapia insulinica utilizzata, eventuali complicanze e una breve nota clinica.»</a:t>
            </a:r>
          </a:p>
          <a:p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071921"/>
      </p:ext>
    </p:extLst>
  </p:cSld>
  <p:clrMapOvr>
    <a:masterClrMapping/>
  </p:clrMapOvr>
</p:sld>
</file>

<file path=ppt/theme/theme1.xml><?xml version="1.0" encoding="utf-8"?>
<a:theme xmlns:a="http://schemas.openxmlformats.org/drawingml/2006/main" name="Investment Fund Company Profile by Slidesgo">
  <a:themeElements>
    <a:clrScheme name="Simple Light">
      <a:dk1>
        <a:srgbClr val="2A2828"/>
      </a:dk1>
      <a:lt1>
        <a:srgbClr val="FFFFFF"/>
      </a:lt1>
      <a:dk2>
        <a:srgbClr val="FFA8A1"/>
      </a:dk2>
      <a:lt2>
        <a:srgbClr val="FEF4EA"/>
      </a:lt2>
      <a:accent1>
        <a:srgbClr val="FFD8B1"/>
      </a:accent1>
      <a:accent2>
        <a:srgbClr val="CAD5D7"/>
      </a:accent2>
      <a:accent3>
        <a:srgbClr val="212121"/>
      </a:accent3>
      <a:accent4>
        <a:srgbClr val="FFD8B1"/>
      </a:accent4>
      <a:accent5>
        <a:srgbClr val="FFA8A1"/>
      </a:accent5>
      <a:accent6>
        <a:srgbClr val="FEF4EA"/>
      </a:accent6>
      <a:hlink>
        <a:srgbClr val="30343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8679</TotalTime>
  <Words>996</Words>
  <Application>Microsoft Macintosh PowerPoint</Application>
  <PresentationFormat>Presentazione su schermo (16:9)</PresentationFormat>
  <Paragraphs>140</Paragraphs>
  <Slides>14</Slides>
  <Notes>14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9" baseType="lpstr">
      <vt:lpstr>Times New Roman</vt:lpstr>
      <vt:lpstr>Palanquin SemiBold</vt:lpstr>
      <vt:lpstr>Arial</vt:lpstr>
      <vt:lpstr>Lato</vt:lpstr>
      <vt:lpstr>Investment Fund Company Profile by Slidesgo</vt:lpstr>
      <vt:lpstr>       Fondamenti di Visione Artificiale e Biometria  Anno accademico 2024/2025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Modelli Convoluzionali</dc:title>
  <cp:lastModifiedBy>Lucia CASCONE</cp:lastModifiedBy>
  <cp:revision>56</cp:revision>
  <dcterms:modified xsi:type="dcterms:W3CDTF">2025-03-29T14:35:34Z</dcterms:modified>
</cp:coreProperties>
</file>